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  <p:sldMasterId id="214748368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371" r:id="rId5"/>
    <p:sldId id="403" r:id="rId6"/>
    <p:sldId id="363" r:id="rId7"/>
    <p:sldId id="373" r:id="rId8"/>
    <p:sldId id="374" r:id="rId9"/>
    <p:sldId id="406" r:id="rId10"/>
    <p:sldId id="364" r:id="rId11"/>
    <p:sldId id="365" r:id="rId12"/>
    <p:sldId id="407" r:id="rId13"/>
    <p:sldId id="375" r:id="rId14"/>
    <p:sldId id="383" r:id="rId15"/>
    <p:sldId id="376" r:id="rId16"/>
    <p:sldId id="411" r:id="rId17"/>
    <p:sldId id="409" r:id="rId18"/>
    <p:sldId id="412" r:id="rId19"/>
    <p:sldId id="413" r:id="rId20"/>
    <p:sldId id="414" r:id="rId21"/>
    <p:sldId id="377" r:id="rId22"/>
    <p:sldId id="378" r:id="rId23"/>
    <p:sldId id="379" r:id="rId24"/>
    <p:sldId id="380" r:id="rId25"/>
    <p:sldId id="381" r:id="rId26"/>
    <p:sldId id="382" r:id="rId27"/>
    <p:sldId id="408" r:id="rId2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46" autoAdjust="0"/>
  </p:normalViewPr>
  <p:slideViewPr>
    <p:cSldViewPr>
      <p:cViewPr varScale="1">
        <p:scale>
          <a:sx n="50" d="100"/>
          <a:sy n="50" d="100"/>
        </p:scale>
        <p:origin x="-95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fld id="{FE92B30D-6938-49AD-B056-421A5EB684B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905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360045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88740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08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08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08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08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29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49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702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907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ln/>
        </p:spPr>
        <p:txBody>
          <a:bodyPr wrap="none" anchor="ctr"/>
          <a:lstStyle/>
          <a:p>
            <a:r>
              <a:rPr lang="pt-BR"/>
              <a:t>Eis o resultado: 3 x 9 = 27! </a:t>
            </a:r>
          </a:p>
          <a:p>
            <a:r>
              <a:rPr lang="pt-BR"/>
              <a:t>Veja como se obtém 6 x 9: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112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ln/>
        </p:spPr>
        <p:txBody>
          <a:bodyPr wrap="none" anchor="ctr"/>
          <a:lstStyle/>
          <a:p>
            <a:r>
              <a:rPr lang="pt-BR"/>
              <a:t>Eis o resultado: 3 x 9 = 27! </a:t>
            </a:r>
          </a:p>
          <a:p>
            <a:r>
              <a:rPr lang="pt-BR"/>
              <a:t>Veja como se obtém 6 x 9: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317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ln/>
        </p:spPr>
        <p:txBody>
          <a:bodyPr wrap="none" anchor="ctr"/>
          <a:lstStyle/>
          <a:p>
            <a:r>
              <a:rPr lang="pt-BR"/>
              <a:t>Eis o resultado: 3 x 9 = 27! </a:t>
            </a:r>
          </a:p>
          <a:p>
            <a:r>
              <a:rPr lang="pt-BR"/>
              <a:t>Veja como se obtém 6 x 9: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49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06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76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00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88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08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303213"/>
            <a:ext cx="487680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08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035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035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5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5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5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6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036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036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03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10036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10036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10036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8A40B8-9D13-4B3F-90F0-0BB05CB563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AF8A0C-8AD6-4F7E-BDD6-429143F317F6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13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DAB28-C589-4D7B-AC26-33AA908B9800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074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84E0C-0CD2-452A-99C7-193032AD467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294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551D6-7CC4-415A-AE3C-C82B2F87183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201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516E6-B697-4406-9D1B-0FCA142A48E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679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3F0B3-3002-40BA-A196-3AD57E752C1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338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A63E5-1C1C-4450-A0E6-45277E62694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79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17563-0D30-41E5-8743-31BE0863616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1282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C07A9-3DB0-40DF-B72D-2A6AEE9A956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72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6A5A8-6868-428E-BB57-7BC7A594C8F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65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C065C0-9607-46F5-9AA8-D498A3A70F90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589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A54E7-DDAD-4997-B3FD-BA2599CEFC2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231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D6CF-5D15-44F9-A082-CB508E0E5BA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9838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F68E2-E70A-48D0-86AE-BD5895CDD66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01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7F527E-9A4C-467D-899E-6DACA6CB509A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36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C8C37E-D3D1-4718-9D9F-8EA7849D490F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51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E98976-7794-4316-9521-93FE89DA36B5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70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041D83-4D4D-4DBB-ADF1-15AA7907CA8B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52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CBBD7F-9856-4750-8CEE-AA1DF4A3F351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68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D353E2-5688-4313-A199-C3B3274A54C2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98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391DD4-7215-4FB0-9C3B-F7962C065669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77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1FB3271-262B-4012-89E0-51939DB1E141}" type="slidenum">
              <a:rPr lang="pt-BR"/>
              <a:pPr/>
              <a:t>‹nº›</a:t>
            </a:fld>
            <a:endParaRPr lang="pt-BR"/>
          </a:p>
        </p:txBody>
      </p:sp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933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933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933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933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93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933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9933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934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9934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9934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993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2BBD1AF-194D-41E9-8210-1341585922C4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olezzi@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me.usp.br/~brolezzi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dendy.blogspot.com.br/2012/06/sexagesimal-base-60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educar.sc.usp.br/matematica/m3l1f97.gi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educar.sc.usp.br/matematica/m3l1f97.gi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http://educar.sc.usp.br/matematica/m3l1f98.gi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educar.sc.usp.br/matematica/m3l1f98.gi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http://educar.sc.usp.br/matematica/m3l1f99.gi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http://educar.sc.usp.br/matematica/m3l1f99.gi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http://educar.sc.usp.br/matematica/m3l1f99.gi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http://educar.sc.usp.br/matematica/m3l1f100.gi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http://educar.sc.usp.br/matematica/m3l1f100.gi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00113" y="549275"/>
            <a:ext cx="7702550" cy="11525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 anchorCtr="1"/>
          <a:lstStyle/>
          <a:p>
            <a:pPr marL="836613" indent="-836613">
              <a:lnSpc>
                <a:spcPct val="93000"/>
              </a:lnSpc>
              <a:tabLst>
                <a:tab pos="836613" algn="l"/>
                <a:tab pos="1751013" algn="l"/>
                <a:tab pos="2665413" algn="l"/>
                <a:tab pos="3579813" algn="l"/>
                <a:tab pos="4494213" algn="l"/>
                <a:tab pos="5408613" algn="l"/>
                <a:tab pos="6323013" algn="l"/>
                <a:tab pos="7237413" algn="l"/>
                <a:tab pos="8151813" algn="l"/>
                <a:tab pos="9066213" algn="l"/>
                <a:tab pos="9980613" algn="l"/>
                <a:tab pos="10895013" algn="l"/>
              </a:tabLst>
            </a:pPr>
            <a:r>
              <a:rPr lang="pt-BR" sz="3600">
                <a:latin typeface="Verdana" pitchFamily="34" charset="0"/>
              </a:rPr>
              <a:t>Antonio Carlos Brolezzi</a:t>
            </a:r>
            <a:endParaRPr lang="en-GB" sz="3600">
              <a:latin typeface="Verdana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73238"/>
            <a:ext cx="9217025" cy="48688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457200" lvl="1" indent="0" algn="ctr">
              <a:lnSpc>
                <a:spcPct val="93000"/>
              </a:lnSpc>
              <a:spcBef>
                <a:spcPts val="800"/>
              </a:spcBef>
              <a:buFont typeface="Wingdings" pitchFamily="2" charset="2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pt-BR" sz="3600" b="1" dirty="0">
                <a:solidFill>
                  <a:schemeClr val="tx2"/>
                </a:solidFill>
                <a:latin typeface="Verdana" pitchFamily="34" charset="0"/>
              </a:rPr>
              <a:t>Departamento</a:t>
            </a:r>
            <a:r>
              <a:rPr lang="en-GB" sz="3600" b="1" dirty="0">
                <a:solidFill>
                  <a:schemeClr val="tx2"/>
                </a:solidFill>
                <a:latin typeface="Verdana" pitchFamily="34" charset="0"/>
              </a:rPr>
              <a:t> de Matemática</a:t>
            </a:r>
          </a:p>
          <a:p>
            <a:pPr marL="457200" lvl="1" indent="0" algn="ctr">
              <a:lnSpc>
                <a:spcPct val="93000"/>
              </a:lnSpc>
              <a:spcBef>
                <a:spcPts val="800"/>
              </a:spcBef>
              <a:buFont typeface="Wingdings" pitchFamily="2" charset="2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600" b="1" dirty="0" smtClean="0">
                <a:solidFill>
                  <a:schemeClr val="tx2"/>
                </a:solidFill>
                <a:latin typeface="Verdana" pitchFamily="34" charset="0"/>
              </a:rPr>
              <a:t>IME-USP</a:t>
            </a:r>
          </a:p>
          <a:p>
            <a:pPr marL="457200" lvl="1" indent="0" algn="ctr">
              <a:lnSpc>
                <a:spcPct val="93000"/>
              </a:lnSpc>
              <a:spcBef>
                <a:spcPts val="800"/>
              </a:spcBef>
              <a:buFont typeface="Wingdings" pitchFamily="2" charset="2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en-GB" sz="36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pPr marL="457200" lvl="1" indent="0" algn="ctr">
              <a:lnSpc>
                <a:spcPct val="93000"/>
              </a:lnSpc>
              <a:spcBef>
                <a:spcPts val="800"/>
              </a:spcBef>
              <a:buFont typeface="Wingdings" pitchFamily="2" charset="2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000" dirty="0" err="1" smtClean="0">
                <a:solidFill>
                  <a:schemeClr val="tx2"/>
                </a:solidFill>
                <a:latin typeface="Verdana" pitchFamily="34" charset="0"/>
              </a:rPr>
              <a:t>Agradecimentos</a:t>
            </a:r>
            <a:r>
              <a:rPr lang="en-GB" sz="2000" dirty="0" smtClean="0">
                <a:solidFill>
                  <a:schemeClr val="tx2"/>
                </a:solidFill>
                <a:latin typeface="Verdana" pitchFamily="34" charset="0"/>
              </a:rPr>
              <a:t> à </a:t>
            </a:r>
            <a:r>
              <a:rPr lang="en-GB" sz="2000" dirty="0" err="1" smtClean="0">
                <a:solidFill>
                  <a:schemeClr val="tx2"/>
                </a:solidFill>
                <a:latin typeface="Verdana" pitchFamily="34" charset="0"/>
              </a:rPr>
              <a:t>equipe</a:t>
            </a:r>
            <a:r>
              <a:rPr lang="en-GB" sz="2000" dirty="0" smtClean="0">
                <a:solidFill>
                  <a:schemeClr val="tx2"/>
                </a:solidFill>
                <a:latin typeface="Verdana" pitchFamily="34" charset="0"/>
              </a:rPr>
              <a:t> do PEC </a:t>
            </a:r>
            <a:r>
              <a:rPr lang="en-GB" sz="2000" dirty="0" err="1" smtClean="0">
                <a:solidFill>
                  <a:schemeClr val="tx2"/>
                </a:solidFill>
                <a:latin typeface="Verdana" pitchFamily="34" charset="0"/>
              </a:rPr>
              <a:t>Municípios</a:t>
            </a:r>
            <a:endParaRPr lang="en-GB" sz="2000" dirty="0">
              <a:solidFill>
                <a:schemeClr val="tx2"/>
              </a:solidFill>
              <a:latin typeface="Verdana" pitchFamily="34" charset="0"/>
            </a:endParaRPr>
          </a:p>
          <a:p>
            <a:pPr marL="457200" lvl="1" indent="0" algn="ctr">
              <a:lnSpc>
                <a:spcPct val="93000"/>
              </a:lnSpc>
              <a:spcBef>
                <a:spcPts val="800"/>
              </a:spcBef>
              <a:buFont typeface="Wingdings" pitchFamily="2" charset="2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en-GB" sz="3600" b="1" dirty="0">
              <a:solidFill>
                <a:schemeClr val="tx2"/>
              </a:solidFill>
              <a:latin typeface="Verdana" pitchFamily="34" charset="0"/>
            </a:endParaRPr>
          </a:p>
          <a:p>
            <a:pPr marL="457200" lvl="1" indent="0" algn="ctr">
              <a:spcBef>
                <a:spcPts val="800"/>
              </a:spcBef>
              <a:buFont typeface="Wingdings" pitchFamily="2" charset="2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100" dirty="0">
                <a:latin typeface="Verdana" pitchFamily="34" charset="0"/>
                <a:hlinkClick r:id="rId3"/>
              </a:rPr>
              <a:t>brolezzi@usp.br</a:t>
            </a:r>
            <a:endParaRPr lang="en-GB" sz="3100" dirty="0">
              <a:latin typeface="Verdana" pitchFamily="34" charset="0"/>
            </a:endParaRPr>
          </a:p>
          <a:p>
            <a:pPr marL="457200" lvl="1" indent="0" algn="ctr">
              <a:spcBef>
                <a:spcPts val="800"/>
              </a:spcBef>
              <a:buFont typeface="Wingdings" pitchFamily="2" charset="2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100" dirty="0">
                <a:latin typeface="Verdana" pitchFamily="34" charset="0"/>
                <a:hlinkClick r:id="rId4"/>
              </a:rPr>
              <a:t>www.ime.usp.br/~brolezzi</a:t>
            </a:r>
            <a:endParaRPr lang="en-GB" sz="3100" dirty="0">
              <a:latin typeface="Verdana" pitchFamily="34" charset="0"/>
            </a:endParaRPr>
          </a:p>
          <a:p>
            <a:pPr marL="457200" lvl="1" indent="0" algn="ctr">
              <a:spcBef>
                <a:spcPts val="800"/>
              </a:spcBef>
              <a:buFont typeface="Wingdings" pitchFamily="2" charset="2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en-GB" sz="3100" dirty="0"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1828800" y="685800"/>
            <a:ext cx="55626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3600">
                <a:solidFill>
                  <a:srgbClr val="000000"/>
                </a:solidFill>
                <a:latin typeface="Century Gothic" pitchFamily="34" charset="0"/>
              </a:rPr>
              <a:t>Terceiro Procedimento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295400" y="1752600"/>
            <a:ext cx="6705600" cy="1814513"/>
          </a:xfrm>
          <a:prstGeom prst="rect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      + 1              + 300</a:t>
            </a:r>
          </a:p>
          <a:p>
            <a:pPr algn="r">
              <a:spcBef>
                <a:spcPct val="50000"/>
              </a:spcBef>
            </a:pPr>
            <a:endParaRPr lang="pt-BR" sz="2800" b="1">
              <a:solidFill>
                <a:srgbClr val="996633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199           200                500</a:t>
            </a:r>
          </a:p>
        </p:txBody>
      </p:sp>
      <p:sp>
        <p:nvSpPr>
          <p:cNvPr id="227332" name="Line 4"/>
          <p:cNvSpPr>
            <a:spLocks noChangeShapeType="1"/>
          </p:cNvSpPr>
          <p:nvPr/>
        </p:nvSpPr>
        <p:spPr bwMode="auto">
          <a:xfrm flipV="1">
            <a:off x="1828800" y="2362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27333" name="Line 5"/>
          <p:cNvSpPr>
            <a:spLocks noChangeShapeType="1"/>
          </p:cNvSpPr>
          <p:nvPr/>
        </p:nvSpPr>
        <p:spPr bwMode="auto">
          <a:xfrm rot="5400000" flipV="1">
            <a:off x="3352800" y="2362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27334" name="Line 6"/>
          <p:cNvSpPr>
            <a:spLocks noChangeShapeType="1"/>
          </p:cNvSpPr>
          <p:nvPr/>
        </p:nvSpPr>
        <p:spPr bwMode="auto">
          <a:xfrm flipV="1">
            <a:off x="4648200" y="2362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27335" name="Line 7"/>
          <p:cNvSpPr>
            <a:spLocks noChangeShapeType="1"/>
          </p:cNvSpPr>
          <p:nvPr/>
        </p:nvSpPr>
        <p:spPr bwMode="auto">
          <a:xfrm rot="5400000" flipV="1">
            <a:off x="6477000" y="2362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 autoUpdateAnimBg="0"/>
      <p:bldP spid="227331" grpId="0" animBg="1" autoUpdateAnimBg="0"/>
      <p:bldP spid="227332" grpId="0" animBg="1"/>
      <p:bldP spid="227333" grpId="0" animBg="1"/>
      <p:bldP spid="227334" grpId="0" animBg="1"/>
      <p:bldP spid="2273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Atividade 4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>
                <a:latin typeface="Verdana" pitchFamily="34" charset="0"/>
              </a:rPr>
              <a:t>Seria diferente fazer a conta abaixo? </a:t>
            </a:r>
          </a:p>
          <a:p>
            <a:pPr marL="609600" indent="-609600"/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R$ 5,00 – R$ 1,99 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Qual o resultado mais esperado?</a:t>
            </a: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Que atividade matemática está por trás deste resultado?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Atividade 5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Qual foi a primeira 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máquina de calcular 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do mundo?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197" name="Picture 5" descr="fing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763" y="333375"/>
            <a:ext cx="6075362" cy="657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pt-BR" dirty="0" smtClean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 smtClean="0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 dirty="0" smtClean="0">
                <a:latin typeface="Verdana" pitchFamily="34" charset="0"/>
              </a:rPr>
              <a:t>Contar com os dedos!</a:t>
            </a: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509120"/>
            <a:ext cx="5619750" cy="12763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 dirty="0">
                <a:latin typeface="Verdana" pitchFamily="34" charset="0"/>
              </a:rPr>
              <a:t>C</a:t>
            </a:r>
            <a:r>
              <a:rPr lang="pt-BR" dirty="0" smtClean="0">
                <a:latin typeface="Verdana" pitchFamily="34" charset="0"/>
              </a:rPr>
              <a:t>omo </a:t>
            </a:r>
            <a:r>
              <a:rPr lang="pt-BR" dirty="0" smtClean="0">
                <a:latin typeface="Verdana" pitchFamily="34" charset="0"/>
              </a:rPr>
              <a:t>contar até 12 com uma mão só</a:t>
            </a:r>
            <a:r>
              <a:rPr lang="pt-BR" dirty="0" smtClean="0">
                <a:latin typeface="Verdana" pitchFamily="34" charset="0"/>
              </a:rPr>
              <a:t>?</a:t>
            </a: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</p:txBody>
      </p:sp>
      <p:pic>
        <p:nvPicPr>
          <p:cNvPr id="3" name="Espaço Reservado para Conteú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2852936"/>
            <a:ext cx="460851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331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031" y="0"/>
            <a:ext cx="4833938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10807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 dirty="0" smtClean="0">
                <a:latin typeface="Verdana" pitchFamily="34" charset="0"/>
              </a:rPr>
              <a:t>E como contar até 60 com os dedos</a:t>
            </a:r>
            <a:r>
              <a:rPr lang="pt-BR" dirty="0" smtClean="0">
                <a:latin typeface="Verdana" pitchFamily="34" charset="0"/>
              </a:rPr>
              <a:t>?</a:t>
            </a: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</p:txBody>
      </p:sp>
      <p:pic>
        <p:nvPicPr>
          <p:cNvPr id="3" name="Espaço Reservado para Conteú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2852936"/>
            <a:ext cx="460851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53835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 dirty="0" smtClean="0">
                <a:latin typeface="Verdana" pitchFamily="34" charset="0"/>
              </a:rPr>
              <a:t>Que número pode ser representado com este gesto</a:t>
            </a:r>
            <a:r>
              <a:rPr lang="pt-BR" dirty="0" smtClean="0">
                <a:latin typeface="Verdana" pitchFamily="34" charset="0"/>
              </a:rPr>
              <a:t>?</a:t>
            </a: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3861048"/>
            <a:ext cx="42291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669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 dirty="0" smtClean="0">
                <a:latin typeface="Verdana" pitchFamily="34" charset="0"/>
              </a:rPr>
              <a:t>Que número pode ser representado com este gesto</a:t>
            </a:r>
            <a:r>
              <a:rPr lang="pt-BR" dirty="0" smtClean="0">
                <a:latin typeface="Verdana" pitchFamily="34" charset="0"/>
              </a:rPr>
              <a:t>?</a:t>
            </a:r>
          </a:p>
          <a:p>
            <a:pPr marL="609600" indent="-609600">
              <a:buFontTx/>
              <a:buNone/>
            </a:pPr>
            <a:endParaRPr lang="pt-BR" dirty="0" smtClean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 smtClean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 smtClean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 smtClean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sz="1200" dirty="0" smtClean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 sz="1200" dirty="0" smtClean="0">
                <a:latin typeface="Verdana" pitchFamily="34" charset="0"/>
              </a:rPr>
              <a:t>Fonte: </a:t>
            </a:r>
            <a:r>
              <a:rPr lang="pt-BR" sz="1200" dirty="0" smtClean="0">
                <a:hlinkClick r:id="rId3"/>
              </a:rPr>
              <a:t>http</a:t>
            </a:r>
            <a:r>
              <a:rPr lang="pt-BR" sz="1200" dirty="0">
                <a:hlinkClick r:id="rId3"/>
              </a:rPr>
              <a:t>://danieldendy.blogspot.com.br/2012/06/sexagesimal-base-60.html</a:t>
            </a:r>
            <a:endParaRPr lang="pt-BR" sz="1200" dirty="0">
              <a:latin typeface="Verdana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3861048"/>
            <a:ext cx="4229100" cy="234315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024361"/>
            <a:ext cx="42291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986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98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0" y="1408113"/>
            <a:ext cx="9144000" cy="38258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Verdana" pitchFamily="34" charset="0"/>
              </a:rPr>
              <a:t/>
            </a:r>
            <a:br>
              <a:rPr lang="en-GB" b="0" dirty="0">
                <a:latin typeface="Verdana" pitchFamily="34" charset="0"/>
              </a:rPr>
            </a:br>
            <a:r>
              <a:rPr lang="en-GB" b="0" dirty="0">
                <a:latin typeface="Verdana" pitchFamily="34" charset="0"/>
              </a:rPr>
              <a:t> </a:t>
            </a:r>
            <a:r>
              <a:rPr lang="pt-BR" dirty="0">
                <a:latin typeface="Verdana" pitchFamily="34" charset="0"/>
              </a:rPr>
              <a:t>O cálculo mental </a:t>
            </a:r>
            <a:r>
              <a:rPr lang="pt-BR" dirty="0" smtClean="0">
                <a:latin typeface="Verdana" pitchFamily="34" charset="0"/>
              </a:rPr>
              <a:t/>
            </a:r>
            <a:br>
              <a:rPr lang="pt-BR" dirty="0" smtClean="0">
                <a:latin typeface="Verdana" pitchFamily="34" charset="0"/>
              </a:rPr>
            </a:br>
            <a:r>
              <a:rPr lang="pt-BR" dirty="0" smtClean="0">
                <a:latin typeface="Verdana" pitchFamily="34" charset="0"/>
              </a:rPr>
              <a:t>... e </a:t>
            </a:r>
            <a:r>
              <a:rPr lang="pt-BR" dirty="0">
                <a:latin typeface="Verdana" pitchFamily="34" charset="0"/>
              </a:rPr>
              <a:t>manual</a:t>
            </a:r>
            <a:r>
              <a:rPr lang="en-GB" dirty="0">
                <a:latin typeface="Verdana" pitchFamily="34" charset="0"/>
              </a:rPr>
              <a:t/>
            </a:r>
            <a:br>
              <a:rPr lang="en-GB" dirty="0">
                <a:latin typeface="Verdana" pitchFamily="34" charset="0"/>
              </a:rPr>
            </a:br>
            <a:endParaRPr lang="en-GB" dirty="0"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Atividade 6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 b="1" i="1"/>
              <a:t>A tabuada dos nove e os dedos das mãos</a:t>
            </a:r>
            <a:endParaRPr lang="pt-BR" i="1"/>
          </a:p>
          <a:p>
            <a:pPr marL="609600" indent="-609600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r>
              <a:rPr lang="pt-BR"/>
              <a:t>Há um modo interessante para se obter a tabuada do nove usando os dedos das mãos. Coloque as mãos abertas sobre a mesa. </a:t>
            </a:r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endParaRPr lang="pt-BR"/>
          </a:p>
        </p:txBody>
      </p:sp>
      <p:pic>
        <p:nvPicPr>
          <p:cNvPr id="251907" name="Picture 3" descr="Figura 97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327525"/>
            <a:ext cx="3024187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Atividade 6</a:t>
            </a:r>
          </a:p>
          <a:p>
            <a:pPr marL="609600" indent="-609600" algn="ctr">
              <a:buFontTx/>
              <a:buNone/>
            </a:pPr>
            <a:r>
              <a:rPr lang="pt-BR"/>
              <a:t>Coloque as mãos abertas sobre a mesa. </a:t>
            </a:r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r>
              <a:rPr lang="pt-BR"/>
              <a:t>Vamos obter, por exemplo, 3 x 9. Dobre o 3° dedo, a contar da esquerda para a direita. </a:t>
            </a:r>
          </a:p>
        </p:txBody>
      </p:sp>
      <p:pic>
        <p:nvPicPr>
          <p:cNvPr id="253955" name="Picture 3" descr="Figura 97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57338"/>
            <a:ext cx="3024188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957" name="Picture 5" descr="Figura 98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4508500"/>
            <a:ext cx="3382963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/>
              <a:t>Vamos obter, por exemplo, 3 x 9. Dobre o 3° dedo, a contar da esquerda para a direita. </a:t>
            </a:r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r>
              <a:rPr lang="pt-BR"/>
              <a:t>Veja que, a esquerda do dedo dobrado, ficaram dois dedos e, a sua direita, 7 dedos. </a:t>
            </a:r>
          </a:p>
        </p:txBody>
      </p:sp>
      <p:pic>
        <p:nvPicPr>
          <p:cNvPr id="256004" name="Picture 4" descr="Figura 98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557338"/>
            <a:ext cx="3382962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05" name="Picture 5" descr="Figura 99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3024188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/>
            <a:r>
              <a:rPr lang="pt-BR"/>
              <a:t>Veja que, a esquerda do dedo dobrado, ficaram dois dedos e, a sua direita, 7 dedos. </a:t>
            </a:r>
          </a:p>
          <a:p>
            <a:pPr marL="609600" indent="-609600"/>
            <a:endParaRPr lang="pt-BR"/>
          </a:p>
          <a:p>
            <a:pPr marL="609600" indent="-609600"/>
            <a:endParaRPr lang="pt-BR"/>
          </a:p>
          <a:p>
            <a:pPr marL="609600" indent="-609600"/>
            <a:endParaRPr lang="pt-BR"/>
          </a:p>
          <a:p>
            <a:pPr marL="609600" indent="-609600"/>
            <a:endParaRPr lang="pt-BR"/>
          </a:p>
          <a:p>
            <a:pPr marL="609600" indent="-609600"/>
            <a:endParaRPr lang="pt-BR"/>
          </a:p>
          <a:p>
            <a:pPr marL="609600" indent="-609600" algn="ctr">
              <a:buFontTx/>
              <a:buNone/>
            </a:pPr>
            <a:r>
              <a:rPr lang="pt-BR"/>
              <a:t>Eis o resultado: 3 x 9 = 27! </a:t>
            </a:r>
          </a:p>
          <a:p>
            <a:pPr marL="609600" indent="-609600">
              <a:buFontTx/>
              <a:buNone/>
            </a:pPr>
            <a:r>
              <a:rPr lang="pt-BR"/>
              <a:t>Veja como se obtém 6 x 9:  </a:t>
            </a:r>
          </a:p>
        </p:txBody>
      </p:sp>
      <p:pic>
        <p:nvPicPr>
          <p:cNvPr id="258052" name="Picture 4" descr="Figura 99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57338"/>
            <a:ext cx="3024188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/>
            <a:endParaRPr lang="pt-BR"/>
          </a:p>
          <a:p>
            <a:pPr marL="609600" indent="-609600"/>
            <a:endParaRPr lang="pt-BR"/>
          </a:p>
          <a:p>
            <a:pPr marL="609600" indent="-609600"/>
            <a:endParaRPr lang="pt-BR"/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r>
              <a:rPr lang="pt-BR"/>
              <a:t>Eis o resultado: 3 x 9 = 27! </a:t>
            </a:r>
          </a:p>
          <a:p>
            <a:pPr marL="609600" indent="-609600">
              <a:buFontTx/>
              <a:buNone/>
            </a:pPr>
            <a:r>
              <a:rPr lang="pt-BR"/>
              <a:t>Veja como se obtém 6 x 9: </a:t>
            </a:r>
          </a:p>
          <a:p>
            <a:pPr marL="609600" indent="-609600">
              <a:buFontTx/>
              <a:buNone/>
            </a:pPr>
            <a:r>
              <a:rPr lang="pt-BR"/>
              <a:t> </a:t>
            </a:r>
          </a:p>
        </p:txBody>
      </p:sp>
      <p:pic>
        <p:nvPicPr>
          <p:cNvPr id="260099" name="Picture 3" descr="Figura 99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60350"/>
            <a:ext cx="3024187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0100" name="Picture 4" descr="Figura 100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860800"/>
            <a:ext cx="3529013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pt-BR"/>
          </a:p>
          <a:p>
            <a:pPr marL="609600" indent="-609600">
              <a:lnSpc>
                <a:spcPct val="90000"/>
              </a:lnSpc>
            </a:pPr>
            <a:endParaRPr lang="pt-BR"/>
          </a:p>
          <a:p>
            <a:pPr marL="609600" indent="-609600">
              <a:lnSpc>
                <a:spcPct val="90000"/>
              </a:lnSpc>
            </a:pPr>
            <a:endParaRPr lang="pt-BR"/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pt-BR"/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pt-BR"/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pt-BR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pt-BR"/>
              <a:t>Eis o resultado: 6 x 9 = 54 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pt-BR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pt-BR"/>
              <a:t>Experimente obter assim as outras multiplicações da tabuada do nove.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pt-BR"/>
              <a:t> </a:t>
            </a:r>
          </a:p>
        </p:txBody>
      </p:sp>
      <p:pic>
        <p:nvPicPr>
          <p:cNvPr id="262148" name="Picture 4" descr="Figura 100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15888"/>
            <a:ext cx="3529013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 dirty="0">
                <a:latin typeface="Verdana" pitchFamily="34" charset="0"/>
              </a:rPr>
              <a:t>Atividade </a:t>
            </a:r>
            <a:r>
              <a:rPr lang="pt-BR" dirty="0" smtClean="0">
                <a:latin typeface="Verdana" pitchFamily="34" charset="0"/>
              </a:rPr>
              <a:t>7</a:t>
            </a:r>
            <a:endParaRPr lang="pt-BR" dirty="0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 dirty="0" smtClean="0"/>
              <a:t>Por que a tabuada do nove funciona?</a:t>
            </a:r>
            <a:endParaRPr lang="pt-BR" dirty="0"/>
          </a:p>
        </p:txBody>
      </p:sp>
      <p:pic>
        <p:nvPicPr>
          <p:cNvPr id="5" name="Picture 4" descr="hands%20childr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7056338" cy="399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844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pt-BR">
                <a:latin typeface="Verdana" pitchFamily="34" charset="0"/>
              </a:rPr>
              <a:t>Atividade 1</a:t>
            </a:r>
          </a:p>
          <a:p>
            <a:pPr marL="609600" indent="-609600" algn="ctr">
              <a:buFont typeface="Wingdings" pitchFamily="2" charset="2"/>
              <a:buNone/>
            </a:pPr>
            <a:endParaRPr lang="pt-BR">
              <a:latin typeface="Verdan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pt-BR">
                <a:latin typeface="Verdana" pitchFamily="34" charset="0"/>
              </a:rPr>
              <a:t> Faça a operação abaixo de três formas diferentes: </a:t>
            </a:r>
          </a:p>
          <a:p>
            <a:pPr marL="609600" indent="-609600"/>
            <a:endParaRPr lang="pt-BR">
              <a:latin typeface="Verdana" pitchFamily="34" charset="0"/>
            </a:endParaRPr>
          </a:p>
          <a:p>
            <a:pPr marL="609600" indent="-609600" algn="ctr">
              <a:buFont typeface="Wingdings" pitchFamily="2" charset="2"/>
              <a:buNone/>
            </a:pPr>
            <a:r>
              <a:rPr lang="pt-BR">
                <a:latin typeface="Verdana" pitchFamily="34" charset="0"/>
              </a:rPr>
              <a:t>1190 + 2610 </a:t>
            </a:r>
          </a:p>
          <a:p>
            <a:pPr marL="609600" indent="-609600" algn="ctr">
              <a:buFont typeface="Wingdings" pitchFamily="2" charset="2"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 typeface="Wingdings" pitchFamily="2" charset="2"/>
              <a:buNone/>
            </a:pPr>
            <a:r>
              <a:rPr lang="pt-BR">
                <a:latin typeface="Verdana" pitchFamily="34" charset="0"/>
              </a:rPr>
              <a:t>O que cada procedimento apresenta de interessante? Por quê?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4400">
                <a:solidFill>
                  <a:srgbClr val="000000"/>
                </a:solidFill>
                <a:latin typeface="Century Gothic" pitchFamily="34" charset="0"/>
              </a:rPr>
              <a:t>Alguns procedimentos possíveis para fazer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4400">
                <a:solidFill>
                  <a:srgbClr val="000000"/>
                </a:solidFill>
                <a:latin typeface="Century Gothic" pitchFamily="34" charset="0"/>
              </a:rPr>
              <a:t>1 190 + 2610 = 3800</a:t>
            </a: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1692275" y="2852738"/>
            <a:ext cx="5280025" cy="2455862"/>
          </a:xfrm>
          <a:prstGeom prst="rect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1 000 + 2 000 = 3 000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100 + 600 = 700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90 + 10 = 100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3 000 + 700 + 100 = 3 800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3563938" y="3933825"/>
            <a:ext cx="1752600" cy="1814513"/>
          </a:xfrm>
          <a:prstGeom prst="rect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1 190</a:t>
            </a:r>
          </a:p>
          <a:p>
            <a:pPr algn="r">
              <a:spcBef>
                <a:spcPct val="50000"/>
              </a:spcBef>
            </a:pPr>
            <a:r>
              <a:rPr lang="pt-BR" sz="2800" b="1" u="sng">
                <a:latin typeface="Comic Sans MS" pitchFamily="66" charset="0"/>
              </a:rPr>
              <a:t>+ 2 610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3 800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55626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3600">
                <a:solidFill>
                  <a:srgbClr val="000000"/>
                </a:solidFill>
                <a:latin typeface="Century Gothic" pitchFamily="34" charset="0"/>
              </a:rPr>
              <a:t>Segundo Procedimento</a:t>
            </a:r>
          </a:p>
        </p:txBody>
      </p:sp>
      <p:sp>
        <p:nvSpPr>
          <p:cNvPr id="225294" name="Text Box 14"/>
          <p:cNvSpPr txBox="1">
            <a:spLocks noChangeArrowheads="1"/>
          </p:cNvSpPr>
          <p:nvPr/>
        </p:nvSpPr>
        <p:spPr bwMode="auto">
          <a:xfrm>
            <a:off x="0" y="1700213"/>
            <a:ext cx="914400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4400">
                <a:solidFill>
                  <a:srgbClr val="000000"/>
                </a:solidFill>
                <a:latin typeface="Century Gothic" pitchFamily="34" charset="0"/>
              </a:rPr>
              <a:t>1 190 + 2610 = 3800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allAtOnce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1908175" y="476250"/>
            <a:ext cx="55626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3600">
                <a:solidFill>
                  <a:srgbClr val="000000"/>
                </a:solidFill>
                <a:latin typeface="Century Gothic" pitchFamily="34" charset="0"/>
              </a:rPr>
              <a:t>Terceiro Procedimento</a:t>
            </a: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0" y="4495800"/>
            <a:ext cx="9144000" cy="2455863"/>
          </a:xfrm>
          <a:prstGeom prst="rect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     </a:t>
            </a:r>
            <a:r>
              <a:rPr lang="pt-BR" sz="2800" b="1">
                <a:latin typeface="Comic Sans MS" pitchFamily="66" charset="0"/>
              </a:rPr>
              <a:t>   + 1 000          + 100            + 90</a:t>
            </a:r>
          </a:p>
          <a:p>
            <a:pPr algn="r">
              <a:spcBef>
                <a:spcPct val="50000"/>
              </a:spcBef>
            </a:pPr>
            <a:endParaRPr lang="pt-BR" sz="2800" b="1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2 610             3 610           3 710       3 800</a:t>
            </a:r>
          </a:p>
          <a:p>
            <a:pPr algn="r">
              <a:spcBef>
                <a:spcPct val="50000"/>
              </a:spcBef>
            </a:pPr>
            <a:endParaRPr lang="pt-BR" sz="2800" b="1">
              <a:latin typeface="Comic Sans MS" pitchFamily="66" charset="0"/>
            </a:endParaRPr>
          </a:p>
        </p:txBody>
      </p:sp>
      <p:sp>
        <p:nvSpPr>
          <p:cNvPr id="243718" name="Line 6"/>
          <p:cNvSpPr>
            <a:spLocks noChangeShapeType="1"/>
          </p:cNvSpPr>
          <p:nvPr/>
        </p:nvSpPr>
        <p:spPr bwMode="auto">
          <a:xfrm flipV="1">
            <a:off x="990600" y="5029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 rot="5400000" flipV="1">
            <a:off x="2667000" y="5029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43720" name="Line 8"/>
          <p:cNvSpPr>
            <a:spLocks noChangeShapeType="1"/>
          </p:cNvSpPr>
          <p:nvPr/>
        </p:nvSpPr>
        <p:spPr bwMode="auto">
          <a:xfrm flipV="1">
            <a:off x="4038600" y="5029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 rot="5400000" flipV="1">
            <a:off x="5257800" y="49530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43722" name="Line 10"/>
          <p:cNvSpPr>
            <a:spLocks noChangeShapeType="1"/>
          </p:cNvSpPr>
          <p:nvPr/>
        </p:nvSpPr>
        <p:spPr bwMode="auto">
          <a:xfrm flipV="1">
            <a:off x="6705600" y="49530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 rot="5400000" flipV="1">
            <a:off x="7848600" y="5029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43724" name="Text Box 12"/>
          <p:cNvSpPr txBox="1">
            <a:spLocks noChangeArrowheads="1"/>
          </p:cNvSpPr>
          <p:nvPr/>
        </p:nvSpPr>
        <p:spPr bwMode="auto">
          <a:xfrm>
            <a:off x="0" y="1700213"/>
            <a:ext cx="914400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4400">
                <a:solidFill>
                  <a:srgbClr val="000000"/>
                </a:solidFill>
                <a:latin typeface="Century Gothic" pitchFamily="34" charset="0"/>
              </a:rPr>
              <a:t>1 190 + 2610 = 3800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7" grpId="0" animBg="1"/>
      <p:bldP spid="243717" grpId="1" animBg="1"/>
      <p:bldP spid="243718" grpId="0" animBg="1"/>
      <p:bldP spid="243719" grpId="0" animBg="1"/>
      <p:bldP spid="243720" grpId="0" animBg="1"/>
      <p:bldP spid="243721" grpId="0" animBg="1"/>
      <p:bldP spid="243722" grpId="0" animBg="1"/>
      <p:bldP spid="2437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Atividade 2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>
                <a:latin typeface="Verdana" pitchFamily="34" charset="0"/>
              </a:rPr>
              <a:t> Seria diferente fazer a conta abaixo?</a:t>
            </a:r>
          </a:p>
          <a:p>
            <a:pPr marL="609600" indent="-609600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R$ 11,90 + R$ 26,10 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Por quê?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Atividade 3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>
                <a:latin typeface="Verdana" pitchFamily="34" charset="0"/>
              </a:rPr>
              <a:t> Faça a operação abaixo de três formas diferentes: </a:t>
            </a:r>
          </a:p>
          <a:p>
            <a:pPr marL="609600" indent="-609600"/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500 - 199 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O que cada procedimento apresenta de interessante? Por quê?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4400">
                <a:solidFill>
                  <a:srgbClr val="000000"/>
                </a:solidFill>
                <a:latin typeface="Century Gothic" pitchFamily="34" charset="0"/>
              </a:rPr>
              <a:t>500 - 199 =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3429000" cy="1814513"/>
          </a:xfrm>
          <a:prstGeom prst="rect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500 - 200 = 300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200 - 199 =    1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300 + 1 = 301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0" y="1371600"/>
            <a:ext cx="91440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3600">
                <a:solidFill>
                  <a:srgbClr val="000000"/>
                </a:solidFill>
                <a:latin typeface="Century Gothic" pitchFamily="34" charset="0"/>
              </a:rPr>
              <a:t>Primeiro Procedimento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3581400" y="4038600"/>
            <a:ext cx="55626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3600">
                <a:solidFill>
                  <a:srgbClr val="000000"/>
                </a:solidFill>
                <a:latin typeface="Century Gothic" pitchFamily="34" charset="0"/>
              </a:rPr>
              <a:t>Segundo Procedimento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5410200" y="4724400"/>
            <a:ext cx="1752600" cy="1814513"/>
          </a:xfrm>
          <a:prstGeom prst="rect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500</a:t>
            </a:r>
          </a:p>
          <a:p>
            <a:pPr algn="r">
              <a:spcBef>
                <a:spcPct val="50000"/>
              </a:spcBef>
            </a:pPr>
            <a:r>
              <a:rPr lang="pt-BR" sz="2800" b="1" u="sng">
                <a:solidFill>
                  <a:srgbClr val="996633"/>
                </a:solidFill>
                <a:latin typeface="Comic Sans MS" pitchFamily="66" charset="0"/>
              </a:rPr>
              <a:t>- 199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301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226307" grpId="0" animBg="1"/>
      <p:bldP spid="226308" grpId="0"/>
      <p:bldP spid="226309" grpId="0"/>
      <p:bldP spid="226310" grpId="0" animBg="1"/>
    </p:bldLst>
  </p:timing>
</p:sld>
</file>

<file path=ppt/theme/theme1.xml><?xml version="1.0" encoding="utf-8"?>
<a:theme xmlns:a="http://schemas.openxmlformats.org/drawingml/2006/main" name="Fluxo">
  <a:themeElements>
    <a:clrScheme name="Fluxo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CA"/>
      </a:accent5>
      <a:accent6>
        <a:srgbClr val="2D2D8A"/>
      </a:accent6>
      <a:hlink>
        <a:srgbClr val="000099"/>
      </a:hlink>
      <a:folHlink>
        <a:srgbClr val="000099"/>
      </a:folHlink>
    </a:clrScheme>
    <a:fontScheme name="Flux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Fluxo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xo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xo 10">
        <a:dk1>
          <a:srgbClr val="000099"/>
        </a:dk1>
        <a:lt1>
          <a:srgbClr val="66FFFF"/>
        </a:lt1>
        <a:dk2>
          <a:srgbClr val="E5E5FF"/>
        </a:dk2>
        <a:lt2>
          <a:srgbClr val="000514"/>
        </a:lt2>
        <a:accent1>
          <a:srgbClr val="0099CC"/>
        </a:accent1>
        <a:accent2>
          <a:srgbClr val="A886E0"/>
        </a:accent2>
        <a:accent3>
          <a:srgbClr val="B8FFFF"/>
        </a:accent3>
        <a:accent4>
          <a:srgbClr val="000082"/>
        </a:accent4>
        <a:accent5>
          <a:srgbClr val="AACAE2"/>
        </a:accent5>
        <a:accent6>
          <a:srgbClr val="9879CB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xo 11">
        <a:dk1>
          <a:srgbClr val="000099"/>
        </a:dk1>
        <a:lt1>
          <a:srgbClr val="66FFFF"/>
        </a:lt1>
        <a:dk2>
          <a:srgbClr val="0000C0"/>
        </a:dk2>
        <a:lt2>
          <a:srgbClr val="000514"/>
        </a:lt2>
        <a:accent1>
          <a:srgbClr val="0099CC"/>
        </a:accent1>
        <a:accent2>
          <a:srgbClr val="632FB7"/>
        </a:accent2>
        <a:accent3>
          <a:srgbClr val="B8FFFF"/>
        </a:accent3>
        <a:accent4>
          <a:srgbClr val="000082"/>
        </a:accent4>
        <a:accent5>
          <a:srgbClr val="AACAE2"/>
        </a:accent5>
        <a:accent6>
          <a:srgbClr val="592AA6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xo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9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xo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9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2D2D8A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693</TotalTime>
  <Words>550</Words>
  <Application>Microsoft Office PowerPoint</Application>
  <PresentationFormat>Apresentação na tela (4:3)</PresentationFormat>
  <Paragraphs>145</Paragraphs>
  <Slides>26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26</vt:i4>
      </vt:variant>
    </vt:vector>
  </HeadingPairs>
  <TitlesOfParts>
    <vt:vector size="28" baseType="lpstr">
      <vt:lpstr>Fluxo</vt:lpstr>
      <vt:lpstr>Design padrão</vt:lpstr>
      <vt:lpstr>Antonio Carlos Brolezzi</vt:lpstr>
      <vt:lpstr>  O cálculo mental  ... e manual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Henrique Guzzo Júnior</dc:title>
  <dc:creator>Brolezzi</dc:creator>
  <cp:lastModifiedBy>Brolezzi</cp:lastModifiedBy>
  <cp:revision>58</cp:revision>
  <dcterms:modified xsi:type="dcterms:W3CDTF">2012-09-10T19:47:30Z</dcterms:modified>
</cp:coreProperties>
</file>