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32" r:id="rId11"/>
    <p:sldId id="333" r:id="rId12"/>
    <p:sldId id="334" r:id="rId13"/>
    <p:sldId id="414" r:id="rId14"/>
    <p:sldId id="415" r:id="rId15"/>
    <p:sldId id="373" r:id="rId16"/>
    <p:sldId id="412" r:id="rId17"/>
    <p:sldId id="416" r:id="rId18"/>
    <p:sldId id="417" r:id="rId19"/>
    <p:sldId id="325" r:id="rId20"/>
    <p:sldId id="263" r:id="rId21"/>
    <p:sldId id="260" r:id="rId22"/>
    <p:sldId id="265" r:id="rId23"/>
    <p:sldId id="262" r:id="rId24"/>
    <p:sldId id="272" r:id="rId25"/>
    <p:sldId id="273" r:id="rId26"/>
    <p:sldId id="271" r:id="rId27"/>
    <p:sldId id="270" r:id="rId28"/>
    <p:sldId id="269" r:id="rId29"/>
    <p:sldId id="268" r:id="rId30"/>
    <p:sldId id="267" r:id="rId31"/>
    <p:sldId id="266" r:id="rId32"/>
    <p:sldId id="274" r:id="rId33"/>
    <p:sldId id="275" r:id="rId34"/>
    <p:sldId id="276" r:id="rId35"/>
    <p:sldId id="277" r:id="rId36"/>
    <p:sldId id="377" r:id="rId37"/>
    <p:sldId id="376" r:id="rId38"/>
    <p:sldId id="279" r:id="rId39"/>
    <p:sldId id="278" r:id="rId40"/>
    <p:sldId id="280" r:id="rId41"/>
    <p:sldId id="281" r:id="rId42"/>
    <p:sldId id="282" r:id="rId43"/>
    <p:sldId id="283" r:id="rId44"/>
    <p:sldId id="284" r:id="rId45"/>
    <p:sldId id="285" r:id="rId46"/>
    <p:sldId id="335" r:id="rId47"/>
    <p:sldId id="342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01" r:id="rId70"/>
    <p:sldId id="402" r:id="rId71"/>
    <p:sldId id="403" r:id="rId72"/>
    <p:sldId id="404" r:id="rId73"/>
    <p:sldId id="405" r:id="rId74"/>
    <p:sldId id="406" r:id="rId75"/>
    <p:sldId id="408" r:id="rId76"/>
    <p:sldId id="409" r:id="rId77"/>
    <p:sldId id="410" r:id="rId7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76453-0AB8-4175-AC62-F852548879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924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087C-84DD-4E5F-8B7A-05BE77CC2E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792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ECA9A-E34F-4F00-81EA-6C88ECA7E0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015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A9EDE-0DF6-44CD-AB52-36EACBFD41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992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EC4E5-9EAB-4FAF-86D9-873C645EEE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505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CEEDE-B962-47ED-86F7-BD4E72DD5D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712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499F6-1623-40F0-A41F-13A4C8FC2A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27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7458-AECF-43A7-8E68-81CCFCE596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200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8FFA-2BA3-4C1A-B312-779DB0799E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349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661CF-772C-4F38-83C7-C5C64FBB24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51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26CE4-E0FD-457C-BE47-BC46FC5CB9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339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0C18B-208D-4D14-BBF1-F04CE7921DF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.usp.br/~brolezzi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brolezzi@us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0" y="24209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latin typeface="Arial" charset="0"/>
              </a:rPr>
              <a:t>Um pouco de história da trigonometria</a:t>
            </a:r>
          </a:p>
          <a:p>
            <a:endParaRPr lang="pt-BR" altLang="pt-BR" b="1">
              <a:latin typeface="Arial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143000" y="4597400"/>
            <a:ext cx="6934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latin typeface="Arial" charset="0"/>
              </a:rPr>
              <a:t>Professor: Antonio Carlos Brolezzi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latin typeface="Arial" charset="0"/>
              </a:rPr>
              <a:t>IME/USP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latin typeface="Arial" charset="0"/>
                <a:hlinkClick r:id="rId3"/>
              </a:rPr>
              <a:t>http://www.ime.usp.br/~brolezzi</a:t>
            </a:r>
            <a:endParaRPr lang="pt-BR" altLang="pt-BR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>
                <a:latin typeface="Arial" charset="0"/>
                <a:hlinkClick r:id="rId4"/>
              </a:rPr>
              <a:t>brolezzi@usp.br</a:t>
            </a:r>
            <a:endParaRPr lang="pt-BR" altLang="pt-BR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26" descr="Babylo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572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Text Box 1027"/>
          <p:cNvSpPr txBox="1">
            <a:spLocks noChangeArrowheads="1"/>
          </p:cNvSpPr>
          <p:nvPr/>
        </p:nvSpPr>
        <p:spPr bwMode="auto">
          <a:xfrm>
            <a:off x="381000" y="1371600"/>
            <a:ext cx="3657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Fontes principais: tabletas de barro cozido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Escrita: cuneiforme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Período: 3500 - 561 aC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Região: entre os rios Tigres e Eufrates (Oriente Médio)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Principal cidade-estado:</a:t>
            </a:r>
          </a:p>
          <a:p>
            <a:r>
              <a:rPr lang="pt-BR" altLang="pt-BR">
                <a:latin typeface="Arial" charset="0"/>
              </a:rPr>
              <a:t>Babilônia</a:t>
            </a:r>
            <a:endParaRPr lang="pt-BR" altLang="pt-BR"/>
          </a:p>
        </p:txBody>
      </p:sp>
      <p:sp>
        <p:nvSpPr>
          <p:cNvPr id="99332" name="Text Box 1028"/>
          <p:cNvSpPr txBox="1">
            <a:spLocks noChangeArrowheads="1"/>
          </p:cNvSpPr>
          <p:nvPr/>
        </p:nvSpPr>
        <p:spPr bwMode="auto">
          <a:xfrm>
            <a:off x="3048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A linguagem dos ângulos e a astronomia nasceram na Mesopotâmia</a:t>
            </a:r>
          </a:p>
        </p:txBody>
      </p:sp>
      <p:pic>
        <p:nvPicPr>
          <p:cNvPr id="99333" name="Picture 1029" descr="Babylon_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572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026"/>
          <p:cNvSpPr txBox="1">
            <a:spLocks noChangeArrowheads="1"/>
          </p:cNvSpPr>
          <p:nvPr/>
        </p:nvSpPr>
        <p:spPr bwMode="auto">
          <a:xfrm>
            <a:off x="4495800" y="502920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Tableta com numerais cuneiformes babilônios</a:t>
            </a:r>
          </a:p>
          <a:p>
            <a:pPr algn="ctr"/>
            <a:r>
              <a:rPr lang="pt-BR" altLang="pt-BR">
                <a:latin typeface="Arial" charset="0"/>
              </a:rPr>
              <a:t>de 2800 aC</a:t>
            </a:r>
            <a:endParaRPr lang="pt-BR" altLang="pt-BR"/>
          </a:p>
        </p:txBody>
      </p:sp>
      <p:pic>
        <p:nvPicPr>
          <p:cNvPr id="100355" name="Picture 1027" descr="babylonround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09550"/>
            <a:ext cx="56292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1028"/>
          <p:cNvSpPr txBox="1">
            <a:spLocks noChangeArrowheads="1"/>
          </p:cNvSpPr>
          <p:nvPr/>
        </p:nvSpPr>
        <p:spPr bwMode="auto">
          <a:xfrm>
            <a:off x="609600" y="1149350"/>
            <a:ext cx="3124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A tradução das tabletas cuneiformes teve início em 1870,</a:t>
            </a:r>
          </a:p>
          <a:p>
            <a:r>
              <a:rPr lang="pt-BR" altLang="pt-BR">
                <a:latin typeface="Arial" charset="0"/>
              </a:rPr>
              <a:t> quando se descobriu uma inscrição trilingüe nas encostas do monte Behistun, </a:t>
            </a:r>
          </a:p>
          <a:p>
            <a:r>
              <a:rPr lang="pt-BR" altLang="pt-BR">
                <a:latin typeface="Arial" charset="0"/>
              </a:rPr>
              <a:t>narrando a vitória do rei Dario sobre Cambises.</a:t>
            </a:r>
          </a:p>
        </p:txBody>
      </p:sp>
      <p:sp>
        <p:nvSpPr>
          <p:cNvPr id="100357" name="Text Box 1029"/>
          <p:cNvSpPr txBox="1">
            <a:spLocks noChangeArrowheads="1"/>
          </p:cNvSpPr>
          <p:nvPr/>
        </p:nvSpPr>
        <p:spPr bwMode="auto">
          <a:xfrm>
            <a:off x="4876800" y="5410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026" descr="Babylonian_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35013"/>
            <a:ext cx="3835400" cy="51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Text Box 1027"/>
          <p:cNvSpPr txBox="1">
            <a:spLocks noChangeArrowheads="1"/>
          </p:cNvSpPr>
          <p:nvPr/>
        </p:nvSpPr>
        <p:spPr bwMode="auto">
          <a:xfrm>
            <a:off x="304800" y="304800"/>
            <a:ext cx="2590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Somente em 1934 Otto Neugebauer decifrou, interpretou e publicou as tabletas matemáticas babilônias.</a:t>
            </a:r>
          </a:p>
        </p:txBody>
      </p:sp>
      <p:pic>
        <p:nvPicPr>
          <p:cNvPr id="101381" name="Picture 1029" descr="neuge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9050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YBC7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3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YBC728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038"/>
            <a:ext cx="6858000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YBC730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075"/>
            <a:ext cx="8991600" cy="65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YBC730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0350"/>
            <a:ext cx="500380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827088" y="4365625"/>
            <a:ext cx="7337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YBC 7302 um círculo com os números 3, 9 e 45. </a:t>
            </a:r>
          </a:p>
          <a:p>
            <a:r>
              <a:rPr lang="pt-BR" altLang="pt-BR">
                <a:latin typeface="Arial" charset="0"/>
              </a:rPr>
              <a:t>45 representa a área do círculo, e 3 a circunferência.</a:t>
            </a:r>
          </a:p>
          <a:p>
            <a:r>
              <a:rPr lang="pt-BR" altLang="pt-BR">
                <a:latin typeface="Arial" charset="0"/>
              </a:rPr>
              <a:t>Usavam A=5C^2 ou A=C^2/12.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 descr="YBC7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YBC7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5003800" cy="35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979613" y="4076700"/>
            <a:ext cx="40830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Um trapézio. </a:t>
            </a:r>
          </a:p>
          <a:p>
            <a:r>
              <a:rPr lang="pt-BR" altLang="pt-BR">
                <a:latin typeface="Arial" charset="0"/>
              </a:rPr>
              <a:t>A base e o lado medem 2,20</a:t>
            </a:r>
          </a:p>
          <a:p>
            <a:r>
              <a:rPr lang="pt-BR" altLang="pt-BR">
                <a:latin typeface="Arial" charset="0"/>
              </a:rPr>
              <a:t>O topo mede 2. </a:t>
            </a:r>
          </a:p>
          <a:p>
            <a:r>
              <a:rPr lang="pt-BR" altLang="pt-BR">
                <a:latin typeface="Arial" charset="0"/>
              </a:rPr>
              <a:t>A área obtida é 5,3,20. </a:t>
            </a:r>
          </a:p>
          <a:p>
            <a:endParaRPr lang="pt-BR" alt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026" descr="egyp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702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1027"/>
          <p:cNvSpPr txBox="1">
            <a:spLocks noChangeArrowheads="1"/>
          </p:cNvSpPr>
          <p:nvPr/>
        </p:nvSpPr>
        <p:spPr bwMode="auto">
          <a:xfrm>
            <a:off x="228600" y="1600200"/>
            <a:ext cx="4876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Fontes principais: </a:t>
            </a:r>
          </a:p>
          <a:p>
            <a:endParaRPr lang="pt-BR" altLang="pt-BR">
              <a:latin typeface="Arial" charset="0"/>
            </a:endParaRPr>
          </a:p>
          <a:p>
            <a:pPr>
              <a:buFontTx/>
              <a:buChar char="•"/>
            </a:pPr>
            <a:r>
              <a:rPr lang="pt-BR" altLang="pt-BR">
                <a:latin typeface="Arial" charset="0"/>
              </a:rPr>
              <a:t>  inscrições em monumentos;</a:t>
            </a:r>
          </a:p>
          <a:p>
            <a:pPr>
              <a:buFontTx/>
              <a:buChar char="•"/>
            </a:pPr>
            <a:r>
              <a:rPr lang="pt-BR" altLang="pt-BR">
                <a:latin typeface="Arial" charset="0"/>
              </a:rPr>
              <a:t>  inscrições em objetos;</a:t>
            </a:r>
          </a:p>
          <a:p>
            <a:pPr>
              <a:buFontTx/>
              <a:buChar char="•"/>
            </a:pPr>
            <a:r>
              <a:rPr lang="pt-BR" altLang="pt-BR">
                <a:latin typeface="Arial" charset="0"/>
              </a:rPr>
              <a:t>  papiros. 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Escrita principal: hieróglifos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Período imperial: 2800 - 715 aC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Região: litoral mediterrâneo da África</a:t>
            </a:r>
          </a:p>
        </p:txBody>
      </p:sp>
      <p:sp>
        <p:nvSpPr>
          <p:cNvPr id="92164" name="Text Box 1028"/>
          <p:cNvSpPr txBox="1">
            <a:spLocks noChangeArrowheads="1"/>
          </p:cNvSpPr>
          <p:nvPr/>
        </p:nvSpPr>
        <p:spPr bwMode="auto">
          <a:xfrm>
            <a:off x="304800" y="457200"/>
            <a:ext cx="4511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Fontes da História da Matemática do Egito Antigo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hubble deep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0"/>
            <a:ext cx="6154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1184275"/>
            <a:ext cx="2971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/>
              <a:t>Os povos da Antiguidade admiravam o céu, seus mistérios e sua influência na vida - clima, colheitas, estações do ano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q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3820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52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Os egípcios conheciam a relação entre a sombra e o gnomon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9250" y="6096000"/>
            <a:ext cx="879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Mas tratava-se de um conhecimento prático, não demonstrativo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ogioegip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5"/>
            <a:ext cx="9144000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ogiode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63"/>
            <a:ext cx="914400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71675" y="152400"/>
            <a:ext cx="442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Modelo do Relógio de Sol Egípcio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anspho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0866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76950" y="4419600"/>
            <a:ext cx="306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(“ponteiro” em grego)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squemadash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050"/>
            <a:ext cx="9144000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 princípio do relógio de sol supõe uma divisão da inclinação da sombra em intervalos de 15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241925" y="171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724400" y="13716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CC’ é uma linha paralela ao eixo de rotação da Terra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724400" y="2149475"/>
            <a:ext cx="411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 ângulo entre os planos CNC’, CMC’, CLC’ etc é de 360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/24, isto é, 15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3" grpId="0" autoUpdateAnimBg="0"/>
      <p:bldP spid="3789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304800" y="4876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304800" y="2133600"/>
            <a:ext cx="8458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8763000" y="2133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5791200" y="2133600"/>
            <a:ext cx="29718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7010400" y="2133600"/>
            <a:ext cx="17526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3048000" y="2133600"/>
            <a:ext cx="5715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334250" y="4383088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60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248400" y="43418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45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962400" y="43418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30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524000" y="44180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15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7848600" y="2133600"/>
            <a:ext cx="914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8077200" y="43418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75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1219200" y="4572000"/>
            <a:ext cx="165100" cy="304800"/>
          </a:xfrm>
          <a:custGeom>
            <a:avLst/>
            <a:gdLst>
              <a:gd name="T0" fmla="*/ 0 w 104"/>
              <a:gd name="T1" fmla="*/ 0 h 192"/>
              <a:gd name="T2" fmla="*/ 96 w 104"/>
              <a:gd name="T3" fmla="*/ 96 h 192"/>
              <a:gd name="T4" fmla="*/ 48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44" y="32"/>
                  <a:pt x="88" y="64"/>
                  <a:pt x="96" y="96"/>
                </a:cubicBezTo>
                <a:cubicBezTo>
                  <a:pt x="104" y="128"/>
                  <a:pt x="76" y="160"/>
                  <a:pt x="4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8" name="Freeform 16"/>
          <p:cNvSpPr>
            <a:spLocks/>
          </p:cNvSpPr>
          <p:nvPr/>
        </p:nvSpPr>
        <p:spPr bwMode="auto">
          <a:xfrm>
            <a:off x="3733800" y="4572000"/>
            <a:ext cx="165100" cy="304800"/>
          </a:xfrm>
          <a:custGeom>
            <a:avLst/>
            <a:gdLst>
              <a:gd name="T0" fmla="*/ 0 w 104"/>
              <a:gd name="T1" fmla="*/ 0 h 192"/>
              <a:gd name="T2" fmla="*/ 96 w 104"/>
              <a:gd name="T3" fmla="*/ 96 h 192"/>
              <a:gd name="T4" fmla="*/ 48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44" y="32"/>
                  <a:pt x="88" y="64"/>
                  <a:pt x="96" y="96"/>
                </a:cubicBezTo>
                <a:cubicBezTo>
                  <a:pt x="104" y="128"/>
                  <a:pt x="76" y="160"/>
                  <a:pt x="4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6096000" y="4572000"/>
            <a:ext cx="152400" cy="304800"/>
          </a:xfrm>
          <a:custGeom>
            <a:avLst/>
            <a:gdLst>
              <a:gd name="T0" fmla="*/ 0 w 104"/>
              <a:gd name="T1" fmla="*/ 0 h 192"/>
              <a:gd name="T2" fmla="*/ 96 w 104"/>
              <a:gd name="T3" fmla="*/ 96 h 192"/>
              <a:gd name="T4" fmla="*/ 48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44" y="32"/>
                  <a:pt x="88" y="64"/>
                  <a:pt x="96" y="96"/>
                </a:cubicBezTo>
                <a:cubicBezTo>
                  <a:pt x="104" y="128"/>
                  <a:pt x="76" y="160"/>
                  <a:pt x="4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7162800" y="4648200"/>
            <a:ext cx="76200" cy="228600"/>
          </a:xfrm>
          <a:custGeom>
            <a:avLst/>
            <a:gdLst>
              <a:gd name="T0" fmla="*/ 0 w 104"/>
              <a:gd name="T1" fmla="*/ 0 h 192"/>
              <a:gd name="T2" fmla="*/ 96 w 104"/>
              <a:gd name="T3" fmla="*/ 96 h 192"/>
              <a:gd name="T4" fmla="*/ 48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44" y="32"/>
                  <a:pt x="88" y="64"/>
                  <a:pt x="96" y="96"/>
                </a:cubicBezTo>
                <a:cubicBezTo>
                  <a:pt x="104" y="128"/>
                  <a:pt x="76" y="160"/>
                  <a:pt x="4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31" name="Freeform 19"/>
          <p:cNvSpPr>
            <a:spLocks/>
          </p:cNvSpPr>
          <p:nvPr/>
        </p:nvSpPr>
        <p:spPr bwMode="auto">
          <a:xfrm>
            <a:off x="7924800" y="4648200"/>
            <a:ext cx="76200" cy="228600"/>
          </a:xfrm>
          <a:custGeom>
            <a:avLst/>
            <a:gdLst>
              <a:gd name="T0" fmla="*/ 0 w 104"/>
              <a:gd name="T1" fmla="*/ 0 h 192"/>
              <a:gd name="T2" fmla="*/ 96 w 104"/>
              <a:gd name="T3" fmla="*/ 96 h 192"/>
              <a:gd name="T4" fmla="*/ 48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44" y="32"/>
                  <a:pt x="88" y="64"/>
                  <a:pt x="96" y="96"/>
                </a:cubicBezTo>
                <a:cubicBezTo>
                  <a:pt x="104" y="128"/>
                  <a:pt x="76" y="160"/>
                  <a:pt x="4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46125" y="1030288"/>
            <a:ext cx="6154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Triângulos retângulos com ângulos notáveis</a:t>
            </a:r>
          </a:p>
          <a:p>
            <a:r>
              <a:rPr lang="pt-BR" altLang="pt-BR">
                <a:latin typeface="Arial" charset="0"/>
              </a:rPr>
              <a:t>(“triângulos das horas”)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8747125" y="31638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762000" y="5638800"/>
            <a:ext cx="756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200">
                <a:latin typeface="Arial" charset="0"/>
              </a:rPr>
              <a:t>Vamos calcular a relação entre os lados desses triângulos?</a:t>
            </a:r>
            <a:endParaRPr lang="pt-BR" altLang="pt-BR">
              <a:latin typeface="Arial" charset="0"/>
            </a:endParaRPr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8686800" y="480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8" grpId="0" animBg="1"/>
      <p:bldP spid="38919" grpId="0" animBg="1"/>
      <p:bldP spid="38920" grpId="0" animBg="1"/>
      <p:bldP spid="38921" grpId="0" autoUpdateAnimBg="0"/>
      <p:bldP spid="38922" grpId="0" autoUpdateAnimBg="0"/>
      <p:bldP spid="38923" grpId="0" autoUpdateAnimBg="0"/>
      <p:bldP spid="38924" grpId="0" autoUpdateAnimBg="0"/>
      <p:bldP spid="38925" grpId="0" animBg="1"/>
      <p:bldP spid="38926" grpId="0" autoUpdateAnimBg="0"/>
      <p:bldP spid="38927" grpId="0" animBg="1"/>
      <p:bldP spid="38928" grpId="0" animBg="1"/>
      <p:bldP spid="38929" grpId="0" animBg="1"/>
      <p:bldP spid="38930" grpId="0" animBg="1"/>
      <p:bldP spid="38931" grpId="0" animBg="1"/>
      <p:bldP spid="38933" grpId="0" autoUpdateAnimBg="0"/>
      <p:bldP spid="38934" grpId="0" autoUpdateAnimBg="0"/>
      <p:bldP spid="389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286000" y="2590800"/>
            <a:ext cx="4191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2209800" y="2667000"/>
            <a:ext cx="426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667000" y="2057400"/>
            <a:ext cx="3352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2590800" y="2133600"/>
            <a:ext cx="35052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6781800" y="2895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7h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038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12h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9342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6h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876800" y="99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11h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5562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10h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6248400" y="1676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9h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6629400" y="228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8h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Cada ângulo notável pode ser associado a uma hora do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utoUpdateAnimBg="0"/>
      <p:bldP spid="36881" grpId="0" autoUpdateAnimBg="0"/>
      <p:bldP spid="36882" grpId="0" autoUpdateAnimBg="0"/>
      <p:bldP spid="36883" grpId="0" autoUpdateAnimBg="0"/>
      <p:bldP spid="36884" grpId="0" autoUpdateAnimBg="0"/>
      <p:bldP spid="36885" grpId="0" autoUpdateAnimBg="0"/>
      <p:bldP spid="3688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286000" y="2590800"/>
            <a:ext cx="4191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2209800" y="2667000"/>
            <a:ext cx="426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2667000" y="2057400"/>
            <a:ext cx="3352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2590800" y="2133600"/>
            <a:ext cx="35052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781800" y="2895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038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90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9342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876800" y="1066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75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486400" y="1295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6096000" y="1676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45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6629400" y="228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30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As divisões em 15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  assinalam os valores notáveis de ângulos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utoUpdateAnimBg="0"/>
      <p:bldP spid="35857" grpId="0" autoUpdateAnimBg="0"/>
      <p:bldP spid="35858" grpId="0" autoUpdateAnimBg="0"/>
      <p:bldP spid="35859" grpId="0" autoUpdateAnimBg="0"/>
      <p:bldP spid="35860" grpId="0" autoUpdateAnimBg="0"/>
      <p:bldP spid="35861" grpId="0" autoUpdateAnimBg="0"/>
      <p:bldP spid="3586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286000" y="2590800"/>
            <a:ext cx="4191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2209800" y="2667000"/>
            <a:ext cx="426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667000" y="2057400"/>
            <a:ext cx="3352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2590800" y="2133600"/>
            <a:ext cx="35052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V="1"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2672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7912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638800" y="2362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0198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4800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Dividido em 24 partes, cada uma com 15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, pode representar as horas do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utoUpdateAnimBg="0"/>
      <p:bldP spid="34833" grpId="0" autoUpdateAnimBg="0"/>
      <p:bldP spid="34834" grpId="0" autoUpdateAnimBg="0"/>
      <p:bldP spid="34835" grpId="0" autoUpdateAnimBg="0"/>
      <p:bldP spid="34836" grpId="0" autoUpdateAnimBg="0"/>
      <p:bldP spid="3483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286000" y="2590800"/>
            <a:ext cx="4191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209800" y="2667000"/>
            <a:ext cx="426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343400" y="266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30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8768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30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2578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30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09600" y="304800"/>
            <a:ext cx="748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Os 360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 possuem diversas divisões interessantes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800" grpId="0" animBg="1"/>
      <p:bldP spid="33801" grpId="0" animBg="1"/>
      <p:bldP spid="33802" grpId="0" autoUpdateAnimBg="0"/>
      <p:bldP spid="33803" grpId="0" autoUpdateAnimBg="0"/>
      <p:bldP spid="3380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0" y="1184275"/>
            <a:ext cx="2971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/>
              <a:t>A Matemática foi criada em grande parte para entender e tentar acessar os segredos do Universo</a:t>
            </a:r>
          </a:p>
        </p:txBody>
      </p:sp>
      <p:pic>
        <p:nvPicPr>
          <p:cNvPr id="135172" name="Picture 4" descr="hst_ngc4414_99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0"/>
            <a:ext cx="614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038600" y="2895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724400" y="3276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352800" y="3276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429000" y="38862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648200" y="38862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038600" y="42672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 círculo trigonométricos foi dividido em 360 partes (graus) seguindo a notação sexagesimal babilônia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  <p:bldP spid="32775" grpId="0" autoUpdateAnimBg="0"/>
      <p:bldP spid="32776" grpId="0" autoUpdateAnimBg="0"/>
      <p:bldP spid="32777" grpId="0" autoUpdateAnimBg="0"/>
      <p:bldP spid="32778" grpId="0" autoUpdateAnimBg="0"/>
      <p:bldP spid="32779" grpId="0" autoUpdateAnimBg="0"/>
      <p:bldP spid="327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124200" y="1752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3124200" y="5867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905000" y="38100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5626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19050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5562600" y="38100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727325" y="33178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590800" y="4343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114800" y="5334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715000" y="4267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257800" y="3352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638800" y="2667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114800" y="1828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514600" y="2514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Círculo trigonométrico grego, com raio constante (60, base das frações sexagesimais)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utoUpdateAnimBg="0"/>
      <p:bldP spid="31757" grpId="0" autoUpdateAnimBg="0"/>
      <p:bldP spid="31758" grpId="0" autoUpdateAnimBg="0"/>
      <p:bldP spid="31759" grpId="0" autoUpdateAnimBg="0"/>
      <p:bldP spid="31760" grpId="0" autoUpdateAnimBg="0"/>
      <p:bldP spid="31761" grpId="0" autoUpdateAnimBg="0"/>
      <p:bldP spid="31762" grpId="0" autoUpdateAnimBg="0"/>
      <p:bldP spid="31763" grpId="0" autoUpdateAnimBg="0"/>
      <p:bldP spid="3176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tol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Ptolemy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4798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69925" y="268288"/>
            <a:ext cx="515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Ptolomeu de Alexandria (c. 85 - 165)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22325" y="5602288"/>
            <a:ext cx="542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Círculo trigonométrico, tábua de senos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tolomeuhe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5867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124200" y="17526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3124200" y="58674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1905000" y="38100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5562600" y="17526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1905000" y="17526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5562600" y="38100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727325" y="33178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590800" y="4343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4114800" y="5334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5715000" y="4267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5257800" y="3352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638800" y="2667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4114800" y="1828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514600" y="2514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Círculo trigonométrico de Ptolomeu, com raio constante (60, base das frações sexagesimais)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utoUpdateAnimBg="0"/>
      <p:bldP spid="40974" grpId="0" autoUpdateAnimBg="0"/>
      <p:bldP spid="40975" grpId="0" autoUpdateAnimBg="0"/>
      <p:bldP spid="40976" grpId="0" autoUpdateAnimBg="0"/>
      <p:bldP spid="40977" grpId="0" autoUpdateAnimBg="0"/>
      <p:bldP spid="40978" grpId="0" autoUpdateAnimBg="0"/>
      <p:bldP spid="40979" grpId="0" autoUpdateAnimBg="0"/>
      <p:bldP spid="40980" grpId="0" autoUpdateAnimBg="0"/>
      <p:bldP spid="4098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3124200" y="17526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3124200" y="58674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905000" y="38100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562600" y="17526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1905000" y="17526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5562600" y="38100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727325" y="33178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590800" y="4343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114800" y="5334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715000" y="4267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5257800" y="3352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638800" y="2667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114800" y="1828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2514600" y="2514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Círculo trigonométrico de Ptolomeu, com raio constante (60, base das frações sexagesimais)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3124200" y="1752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3124200" y="5867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1905000" y="38100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5626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19050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5562600" y="38100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727325" y="3316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590800" y="4341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4114800" y="53324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715000" y="42656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257800" y="33512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638800" y="26654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114800" y="18272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2514600" y="25130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 círculo trigonométrico posteriormente passou a ter raio unitário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2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PitE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5529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990600" y="57150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>
                <a:latin typeface="Arial" charset="0"/>
              </a:rPr>
              <a:t>Teorema de Pitágoras em </a:t>
            </a:r>
            <a:r>
              <a:rPr lang="pt-BR" altLang="pt-BR" sz="2000" i="1">
                <a:latin typeface="Arial" charset="0"/>
              </a:rPr>
              <a:t>Os Elementos</a:t>
            </a:r>
            <a:r>
              <a:rPr lang="pt-BR" altLang="pt-BR" sz="2000">
                <a:latin typeface="Arial" charset="0"/>
              </a:rPr>
              <a:t> de Euclides</a:t>
            </a:r>
          </a:p>
          <a:p>
            <a:pPr algn="ctr"/>
            <a:r>
              <a:rPr lang="pt-BR" altLang="pt-BR" sz="2000">
                <a:latin typeface="Arial" charset="0"/>
              </a:rPr>
              <a:t>(manuscrito árabe)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32924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Os gregos inauguraram o método da prova imaterial, a demonstração matemática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at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144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40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Foram os gregos que generalizaram o conhecimento egípcio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e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9000"/>
            <a:ext cx="77724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8016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Origem da palavra seno, do “Almagesto” ( O Maior): nome dado pelos árabes à obra de Ptolomeu sobre astronomia matemática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Para os gregos não haviam </a:t>
            </a:r>
            <a:r>
              <a:rPr lang="pt-BR" altLang="pt-BR" sz="2200" i="1">
                <a:latin typeface="Arial" charset="0"/>
              </a:rPr>
              <a:t>razões</a:t>
            </a:r>
            <a:r>
              <a:rPr lang="pt-BR" altLang="pt-BR" sz="2200">
                <a:latin typeface="Arial" charset="0"/>
              </a:rPr>
              <a:t> trigonométricas, mas </a:t>
            </a:r>
            <a:r>
              <a:rPr lang="pt-BR" altLang="pt-BR" sz="2200" i="1">
                <a:latin typeface="Arial" charset="0"/>
              </a:rPr>
              <a:t>linhas</a:t>
            </a:r>
            <a:r>
              <a:rPr lang="pt-BR" altLang="pt-BR" sz="2200">
                <a:latin typeface="Arial" charset="0"/>
              </a:rPr>
              <a:t> trigonométricas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546725" y="2549525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648200" y="205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43434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1" grpId="0" animBg="1"/>
      <p:bldP spid="44042" grpId="0" autoUpdateAnimBg="0"/>
      <p:bldP spid="44043" grpId="0" autoUpdateAnimBg="0"/>
      <p:bldP spid="440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Large Magellanic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Havia apenas o seno, o cosseno era apenas o seno do ângulo complementar (não tinha nome próprio)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>
              <a:solidFill>
                <a:srgbClr val="FF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546725" y="2549525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648200" y="205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V="1">
            <a:off x="43434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648200" y="3810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sen </a:t>
            </a:r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5241925" y="2092325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7" grpId="0" autoUpdateAnimBg="0"/>
      <p:bldP spid="46088" grpId="0" animBg="1"/>
      <p:bldP spid="46089" grpId="0" animBg="1"/>
      <p:bldP spid="46090" grpId="0" autoUpdateAnimBg="0"/>
      <p:bldP spid="46091" grpId="0" autoUpdateAnimBg="0"/>
      <p:bldP spid="46093" grpId="0" animBg="1"/>
      <p:bldP spid="46094" grpId="0" animBg="1"/>
      <p:bldP spid="46095" grpId="0" autoUpdateAnimBg="0"/>
      <p:bldP spid="4609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A palavra cosseno vem de </a:t>
            </a:r>
            <a:r>
              <a:rPr lang="pt-BR" altLang="pt-BR" sz="2200" i="1">
                <a:latin typeface="Arial" charset="0"/>
              </a:rPr>
              <a:t>complementi sinus</a:t>
            </a:r>
            <a:r>
              <a:rPr lang="pt-BR" altLang="pt-BR" sz="2200">
                <a:latin typeface="Arial" charset="0"/>
              </a:rPr>
              <a:t> (seno do ângulo complementar)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546725" y="2549525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648200" y="205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V="1">
            <a:off x="43434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4648200" y="3810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cos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>
              <a:solidFill>
                <a:schemeClr val="accent2"/>
              </a:solidFill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5241925" y="2092325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Seno e cosseno não eram razões entre lados, mas comprimentos de segmentos de reta, aplicáveis aos demais triângulos por semelhança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495800" y="33528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546725" y="2549525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419600" y="2362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43434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48200" y="3810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cos </a:t>
            </a:r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</a:t>
            </a:r>
            <a:endParaRPr lang="pt-BR" altLang="pt-BR">
              <a:sym typeface="Symbol" pitchFamily="18" charset="2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241925" y="2092325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ym typeface="Symbol" pitchFamily="18" charset="2"/>
              </a:rPr>
              <a:t></a:t>
            </a:r>
            <a:endParaRPr lang="pt-BR" altLang="pt-BR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914400" y="1600200"/>
            <a:ext cx="21336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914400" y="4572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3048000" y="1600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584325" y="27082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a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200400" y="2895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b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1981200" y="47244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5410200" y="3657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2057400" y="5486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 = b/a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2057400" y="5943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cos </a:t>
            </a:r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 = c/a</a:t>
            </a:r>
            <a:endParaRPr lang="pt-BR" altLang="pt-BR">
              <a:sym typeface="Symbol" pitchFamily="18" charset="2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219200" y="40386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2667000" y="22098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ym typeface="Symbol" pitchFamily="18" charset="2"/>
              </a:rPr>
              <a:t>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2" grpId="0" animBg="1"/>
      <p:bldP spid="48133" grpId="0" animBg="1"/>
      <p:bldP spid="48134" grpId="0" autoUpdateAnimBg="0"/>
      <p:bldP spid="48135" grpId="0" autoUpdateAnimBg="0"/>
      <p:bldP spid="48136" grpId="0" animBg="1"/>
      <p:bldP spid="48137" grpId="0" animBg="1"/>
      <p:bldP spid="48138" grpId="0" animBg="1"/>
      <p:bldP spid="48139" grpId="0" animBg="1"/>
      <p:bldP spid="48140" grpId="0" autoUpdateAnimBg="0"/>
      <p:bldP spid="48141" grpId="0" autoUpdateAnimBg="0"/>
      <p:bldP spid="48142" grpId="0" animBg="1"/>
      <p:bldP spid="48143" grpId="0" animBg="1"/>
      <p:bldP spid="48144" grpId="0" animBg="1"/>
      <p:bldP spid="48145" grpId="0" autoUpdateAnimBg="0"/>
      <p:bldP spid="48146" grpId="0" autoUpdateAnimBg="0"/>
      <p:bldP spid="48147" grpId="0" autoUpdateAnimBg="0"/>
      <p:bldP spid="48148" grpId="0" animBg="1"/>
      <p:bldP spid="48149" grpId="0" animBg="1"/>
      <p:bldP spid="48150" grpId="0" autoUpdateAnimBg="0"/>
      <p:bldP spid="48151" grpId="0" autoUpdateAnimBg="0"/>
      <p:bldP spid="48152" grpId="0" autoUpdateAnimBg="0"/>
      <p:bldP spid="4815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Tangente se refere à reta que apenas toca (</a:t>
            </a:r>
            <a:r>
              <a:rPr lang="pt-BR" altLang="pt-BR" sz="2200" i="1">
                <a:latin typeface="Arial" charset="0"/>
              </a:rPr>
              <a:t>tange</a:t>
            </a:r>
            <a:r>
              <a:rPr lang="pt-BR" altLang="pt-BR" sz="2200">
                <a:latin typeface="Arial" charset="0"/>
              </a:rPr>
              <a:t>) o círculo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3962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6781800" y="1905000"/>
            <a:ext cx="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4343400" y="1905000"/>
            <a:ext cx="2438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6629400" y="3657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842125" y="2701925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tan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 autoUpdateAnimBg="0"/>
      <p:bldP spid="49160" grpId="0" autoUpdateAnimBg="0"/>
      <p:bldP spid="49161" grpId="0" animBg="1"/>
      <p:bldP spid="49162" grpId="0" animBg="1"/>
      <p:bldP spid="49163" grpId="0" animBg="1"/>
      <p:bldP spid="49164" grpId="0" animBg="1"/>
      <p:bldP spid="4916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 i="1">
                <a:latin typeface="Arial" charset="0"/>
              </a:rPr>
              <a:t>Cotangente</a:t>
            </a:r>
            <a:r>
              <a:rPr lang="pt-BR" altLang="pt-BR" sz="2200">
                <a:latin typeface="Arial" charset="0"/>
              </a:rPr>
              <a:t> também vem de </a:t>
            </a:r>
            <a:r>
              <a:rPr lang="pt-BR" altLang="pt-BR" sz="2200" i="1">
                <a:latin typeface="Arial" charset="0"/>
              </a:rPr>
              <a:t>tangente do ângulo complementar</a:t>
            </a:r>
            <a:endParaRPr lang="pt-BR" altLang="pt-BR" sz="2200">
              <a:latin typeface="Arial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486400" y="3962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6781800" y="1905000"/>
            <a:ext cx="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4343400" y="1905000"/>
            <a:ext cx="2438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629400" y="3657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842125" y="2701925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tan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pt-BR" altLang="pt-BR"/>
              <a:t> 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343400" y="3810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124200" y="16002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</a:t>
            </a:r>
            <a:endParaRPr lang="pt-BR" altLang="pt-BR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V="1">
            <a:off x="457200" y="1371600"/>
            <a:ext cx="3048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457200" y="38862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V="1">
            <a:off x="3505200" y="1371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990600" y="34290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400800" y="21336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</a:t>
            </a:r>
            <a:endParaRPr lang="pt-BR" altLang="pt-BR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676400" y="20574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a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1981200" y="39624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657600" y="243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b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066800" y="4953000"/>
            <a:ext cx="1595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tan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 = b/c</a:t>
            </a:r>
            <a:r>
              <a:rPr lang="pt-BR" altLang="pt-BR"/>
              <a:t> 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1066800" y="5638800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tan</a:t>
            </a:r>
            <a:r>
              <a:rPr lang="pt-BR" altLang="pt-BR">
                <a:solidFill>
                  <a:srgbClr val="FF0000"/>
                </a:solidFill>
              </a:rPr>
              <a:t> </a:t>
            </a:r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 = </a:t>
            </a:r>
            <a:r>
              <a:rPr lang="pt-BR" altLang="pt-BR">
                <a:solidFill>
                  <a:srgbClr val="FF0000"/>
                </a:solidFill>
              </a:rPr>
              <a:t> cotan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 = c/b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0" grpId="0" autoUpdateAnimBg="0"/>
      <p:bldP spid="50181" grpId="0" animBg="1"/>
      <p:bldP spid="50182" grpId="0" animBg="1"/>
      <p:bldP spid="50183" grpId="0" animBg="1"/>
      <p:bldP spid="50184" grpId="0" autoUpdateAnimBg="0"/>
      <p:bldP spid="50185" grpId="0" animBg="1"/>
      <p:bldP spid="50186" grpId="0" autoUpdateAnimBg="0"/>
      <p:bldP spid="50187" grpId="0" animBg="1"/>
      <p:bldP spid="50188" grpId="0" animBg="1"/>
      <p:bldP spid="50189" grpId="0" animBg="1"/>
      <p:bldP spid="50190" grpId="0" animBg="1"/>
      <p:bldP spid="50191" grpId="0" autoUpdateAnimBg="0"/>
      <p:bldP spid="50192" grpId="0" autoUpdateAnimBg="0"/>
      <p:bldP spid="50193" grpId="0" autoUpdateAnimBg="0"/>
      <p:bldP spid="50194" grpId="0" autoUpdateAnimBg="0"/>
      <p:bldP spid="50195" grpId="0" autoUpdateAnimBg="0"/>
      <p:bldP spid="50196" grpId="0" autoUpdateAnimBg="0"/>
      <p:bldP spid="5019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japtr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325"/>
            <a:ext cx="8534400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1000" y="6324600"/>
            <a:ext cx="853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800">
                <a:latin typeface="Arial" charset="0"/>
              </a:rPr>
              <a:t>Trigonometria oriental mostrando o cálculo da altura de uma montanha</a:t>
            </a:r>
            <a:endParaRPr lang="pt-BR" altLang="pt-BR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46125" y="346075"/>
            <a:ext cx="3749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latin typeface="Arial" charset="0"/>
              </a:rPr>
              <a:t>Trigonometria=semelhança de triângulos + cálculo de distâncias desconhecidas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 autoUpdateAnimBg="0"/>
      <p:bldP spid="5120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699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Grécia Antiga: berço da Matemática sistematizada</a:t>
            </a:r>
          </a:p>
        </p:txBody>
      </p:sp>
      <p:pic>
        <p:nvPicPr>
          <p:cNvPr id="102403" name="Picture 3" descr="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914400"/>
            <a:ext cx="5610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124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Fontes principais: referências históricas em escritos filosóficos ou matemáticos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Escrita: grego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Período: 750 - 50 aC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Região: em torno do mar Egeu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026"/>
          <p:cNvSpPr txBox="1">
            <a:spLocks noChangeArrowheads="1"/>
          </p:cNvSpPr>
          <p:nvPr/>
        </p:nvSpPr>
        <p:spPr bwMode="auto">
          <a:xfrm>
            <a:off x="914400" y="304800"/>
            <a:ext cx="7620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Helenismo: a cultura grega espalhou-se pelo mundo através do império que Alexandre Magno construiu entre 333 e 323 aC, </a:t>
            </a:r>
          </a:p>
          <a:p>
            <a:pPr algn="ctr"/>
            <a:r>
              <a:rPr lang="pt-BR" altLang="pt-BR">
                <a:latin typeface="Arial" charset="0"/>
              </a:rPr>
              <a:t>fundando diversos centros cosmopolitas de integração racial e cultural, alguns com o nome de </a:t>
            </a:r>
            <a:r>
              <a:rPr lang="pt-BR" altLang="pt-BR" i="1">
                <a:latin typeface="Arial" charset="0"/>
              </a:rPr>
              <a:t>Alexandria</a:t>
            </a:r>
            <a:r>
              <a:rPr lang="pt-BR" altLang="pt-BR">
                <a:latin typeface="Arial" charset="0"/>
              </a:rPr>
              <a:t>. </a:t>
            </a:r>
          </a:p>
          <a:p>
            <a:pPr algn="ctr"/>
            <a:r>
              <a:rPr lang="pt-BR" altLang="pt-BR">
                <a:latin typeface="Arial" charset="0"/>
              </a:rPr>
              <a:t>Alexandre foi aluno de Aristóteles.</a:t>
            </a:r>
          </a:p>
        </p:txBody>
      </p:sp>
      <p:pic>
        <p:nvPicPr>
          <p:cNvPr id="109571" name="Picture 1027" descr="greec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62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828800" y="5408613"/>
            <a:ext cx="521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Aristarco de Samos (c. 310 - 230 aC)</a:t>
            </a:r>
            <a:endParaRPr lang="pt-BR" altLang="pt-BR"/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2209800" y="6018213"/>
            <a:ext cx="422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O “Copérnico” da Antiguidade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Lu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81000" y="6172200"/>
            <a:ext cx="832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Aristarco mediu a distância da Terra a Lua de modo simples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Large Magellanic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9144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As primeiras divisões da  Matemática foram entre: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Números e Grandezas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Em repouso ou em movimento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utoUpdateAnimBg="0"/>
      <p:bldP spid="13722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ypothes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7" name="Picture 3" descr="hypothesi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8777288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52400" y="6137275"/>
            <a:ext cx="830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600">
                <a:latin typeface="Arial" charset="0"/>
              </a:rPr>
              <a:t>O círculo máximo que divide a lua estende-se no mesmo plano que o olho do observador</a:t>
            </a:r>
            <a:r>
              <a:rPr lang="pt-BR" altLang="pt-BR"/>
              <a:t> 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2987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Diagrama da relação entre a Terra e a Lua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lunard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8392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1" name="Picture 3" descr="1st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17907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2590800" y="4343400"/>
            <a:ext cx="638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O conjunto EMS forma um triângulo retângulo</a:t>
            </a:r>
            <a:endParaRPr lang="pt-BR" altLang="pt-BR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479925" y="3394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d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1736725" y="30130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D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81000" y="52578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“A razão da distância entre E e S e T e L é maior que 18 por 1 e menor que 20 por 1”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utoUpdateAnimBg="0"/>
      <p:bldP spid="155653" grpId="0" autoUpdateAnimBg="0"/>
      <p:bldP spid="155654" grpId="0" autoUpdateAnimBg="0"/>
      <p:bldP spid="15565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Eratosth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428750"/>
            <a:ext cx="28702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295400" y="455613"/>
            <a:ext cx="728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Eratóstenes de Cirene (atual Líbia) (c. 276 - 196 aC)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362200" y="5637213"/>
            <a:ext cx="467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“Beta” (segundo melhor em tudo)</a:t>
            </a:r>
            <a:endParaRPr lang="pt-BR" altLang="pt-BR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743200" y="6094413"/>
            <a:ext cx="379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Bibliotecário de Alexandria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utoUpdateAnimBg="0"/>
      <p:bldP spid="15667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medidadat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848600" cy="65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127125" y="725488"/>
            <a:ext cx="329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Medida do raio da Terra por Eratóstenes 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ipparc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589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295400" y="531813"/>
            <a:ext cx="696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Hiparco de Nicea (atual Turquia) (c. 190 - 120 aC)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057400" y="5561013"/>
            <a:ext cx="511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“O maior astrônomo da Antiguidade”</a:t>
            </a:r>
            <a:endParaRPr lang="pt-BR" altLang="pt-BR"/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2133600" y="6170613"/>
            <a:ext cx="505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Corrigiu vários cálculos de Aristarco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utoUpdateAnimBg="0"/>
      <p:bldP spid="158724" grpId="0" autoUpdateAnimBg="0"/>
      <p:bldP spid="158725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90170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685800" y="760413"/>
            <a:ext cx="549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Distância da Terra ao Sol: 149.600.000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685800" y="1293813"/>
            <a:ext cx="4795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Distância da Terra à Lua: 384.400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685800" y="1827213"/>
            <a:ext cx="3897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Diâmetro do Sol: 1.390.000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685800" y="2360613"/>
            <a:ext cx="328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Diâmetro da Lua: 3476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1203325" y="115888"/>
            <a:ext cx="555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Valores atuais (médias em quilômetros)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5103813" y="2360613"/>
            <a:ext cx="3760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Diâmetro da Terra: 12.756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jac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6325"/>
            <a:ext cx="620077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Aplicações da trigonometria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304800" y="2209800"/>
            <a:ext cx="35814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Trigonometria surgiu do estudo da semelhança de triângulos com o objetivo de calcular distâncias inacessíveis </a:t>
            </a:r>
          </a:p>
        </p:txBody>
      </p:sp>
      <p:pic>
        <p:nvPicPr>
          <p:cNvPr id="161795" name="Picture 3" descr="quadr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600575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4191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O caminho pedagógico que defendemos:</a:t>
            </a:r>
          </a:p>
          <a:p>
            <a:pPr algn="ctr"/>
            <a:r>
              <a:rPr lang="pt-BR" altLang="pt-BR">
                <a:latin typeface="Arial" charset="0"/>
              </a:rPr>
              <a:t>a consideração da Matemática em sua fase de construção científica, e não da Matemática pronta e sistematizada. </a:t>
            </a:r>
            <a:endParaRPr lang="pt-BR" altLang="pt-BR"/>
          </a:p>
        </p:txBody>
      </p:sp>
      <p:pic>
        <p:nvPicPr>
          <p:cNvPr id="163843" name="Picture 3" descr="quadran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98621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88925" y="4343400"/>
            <a:ext cx="87788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O estudo da História da Matemática é </a:t>
            </a:r>
          </a:p>
          <a:p>
            <a:pPr algn="ctr"/>
            <a:r>
              <a:rPr lang="pt-BR" altLang="pt-BR">
                <a:latin typeface="Arial" charset="0"/>
              </a:rPr>
              <a:t>a grande fonte para a apreensão da ordem lógica que revela a Matemática enquanto Ciência em construção. </a:t>
            </a:r>
          </a:p>
          <a:p>
            <a:pPr algn="ctr"/>
            <a:r>
              <a:rPr lang="pt-BR" altLang="pt-BR">
                <a:latin typeface="Arial" charset="0"/>
              </a:rPr>
              <a:t>Exemplo: ensinar trigonometria pelas aplicações que fizeram com que surgisse, a necessidade do cálculo de distâncias inacessíveis.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uild="p" autoUpdateAnimBg="0"/>
      <p:bldP spid="163844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2667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Chamamos essa abordagem de </a:t>
            </a:r>
            <a:r>
              <a:rPr lang="pt-BR" altLang="pt-BR" i="1">
                <a:latin typeface="Arial" charset="0"/>
              </a:rPr>
              <a:t>Arte de Contar</a:t>
            </a:r>
            <a:r>
              <a:rPr lang="pt-BR" altLang="pt-BR">
                <a:latin typeface="Arial" charset="0"/>
              </a:rPr>
              <a:t>, </a:t>
            </a:r>
          </a:p>
          <a:p>
            <a:pPr algn="ctr"/>
            <a:r>
              <a:rPr lang="pt-BR" altLang="pt-BR">
                <a:latin typeface="Arial" charset="0"/>
              </a:rPr>
              <a:t>pois </a:t>
            </a:r>
            <a:r>
              <a:rPr lang="pt-BR" altLang="pt-BR" i="1">
                <a:latin typeface="Arial" charset="0"/>
              </a:rPr>
              <a:t>contar</a:t>
            </a:r>
            <a:r>
              <a:rPr lang="pt-BR" altLang="pt-BR">
                <a:latin typeface="Arial" charset="0"/>
              </a:rPr>
              <a:t> em diversas línguas se aplica tanto a contar histórias quanto a contar objetos. </a:t>
            </a:r>
          </a:p>
        </p:txBody>
      </p:sp>
      <p:pic>
        <p:nvPicPr>
          <p:cNvPr id="164867" name="Picture 3" descr="shadow and mirr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5715000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04800" y="4572000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Mas não é necessário </a:t>
            </a:r>
            <a:r>
              <a:rPr lang="pt-BR" altLang="pt-BR" i="1">
                <a:latin typeface="Arial" charset="0"/>
              </a:rPr>
              <a:t>contar</a:t>
            </a:r>
            <a:r>
              <a:rPr lang="pt-BR" altLang="pt-BR">
                <a:latin typeface="Arial" charset="0"/>
              </a:rPr>
              <a:t> a história propriamente dita de um assunto. </a:t>
            </a:r>
          </a:p>
          <a:p>
            <a:pPr algn="ctr"/>
            <a:r>
              <a:rPr lang="pt-BR" altLang="pt-BR">
                <a:latin typeface="Arial" charset="0"/>
              </a:rPr>
              <a:t>Há professores de Matemática que gostam de História, outros não.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 autoUpdateAnimBg="0"/>
      <p:bldP spid="16486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As primeiras divisões da  Matemática foram entre: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Números em repouso: Aritmética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Grandezas em repouso: Geometria</a:t>
            </a:r>
          </a:p>
        </p:txBody>
      </p:sp>
      <p:pic>
        <p:nvPicPr>
          <p:cNvPr id="138246" name="Picture 6" descr="hst_pillars_m16_c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  <p:bldP spid="13824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Ptol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1" name="Picture 3" descr="Ptolemy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4798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69925" y="268288"/>
            <a:ext cx="515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Ptolomeu de Alexandria (c. 85 - 165)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822325" y="5602288"/>
            <a:ext cx="7764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Condensou e estabeleceu os métodos da trigonometria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utoUpdateAnimBg="0"/>
      <p:bldP spid="16589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Ptolomeu consolidou o uso de diversas propriedades já descobertas pelos gregos relacionadas aos círculos</a:t>
            </a:r>
          </a:p>
        </p:txBody>
      </p:sp>
      <p:pic>
        <p:nvPicPr>
          <p:cNvPr id="166915" name="Picture 3" descr="ang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058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 ângulo central é o dobro dos ângulos inscritos na circunferência que contenham o mesmo arco.</a:t>
            </a:r>
          </a:p>
        </p:txBody>
      </p:sp>
      <p:pic>
        <p:nvPicPr>
          <p:cNvPr id="167939" name="Picture 3" descr="angcentr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58200" cy="5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angcentraisd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05800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A demonstração vem de colocar um dos lados do ângulo inscrito sobre o diâmetro da circunferência.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teo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038"/>
            <a:ext cx="7086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Ptolomeu utilizou esses fatos simples para desenvolver e consolidar a trigonometria. Em sua obra Almagesto (do árabe </a:t>
            </a:r>
            <a:r>
              <a:rPr lang="pt-BR" altLang="pt-BR" sz="2200" i="1">
                <a:latin typeface="Arial" charset="0"/>
              </a:rPr>
              <a:t>Al-majisti</a:t>
            </a:r>
            <a:r>
              <a:rPr lang="pt-BR" altLang="pt-BR" sz="2200">
                <a:latin typeface="Arial" charset="0"/>
              </a:rPr>
              <a:t>, “O Grande”). O nome original da obra era “Coleção Matemática” e possuia 13 volumes. Os comentadores distinguiram a obra de Ptolomeu em “Pequena Astronomia”, e os livro do Almagesto foram chamados de “A Grande Coleção”). Nessa obra encontramos o famoso Teorema de Ptolomeu: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5410200" y="3352800"/>
            <a:ext cx="33528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Em um quadrilátero inscrito em um círculo, de lados a, b, c e d e diagonais x e y, vale a fórmula ac + bd = xy.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teo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8"/>
            <a:ext cx="10515600" cy="67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Para demonstrar esse fato Ptolomeu considera que existem diversos ângulos congruentes por conterem o mesmo arco da circunferência: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teoptodem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304800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638800" y="381000"/>
            <a:ext cx="33528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Agora tomamos o ponto E na diagonal AC de modo que os ângulos ABE e DBC sejam congruentes.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562600" y="4495800"/>
            <a:ext cx="3352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Temos então que são semelhantes os triângulos ABE e CDB.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teop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762000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5562600" y="2209800"/>
            <a:ext cx="335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Ptolomeu colocou o lado d do quadrilátero sobre o diâmetro da circunferência. 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5562600" y="4495800"/>
            <a:ext cx="3352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Os triângulos ABD e ACD são retângulos em B e C.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Ptolomeu utilizou seu Teorema para construir sua Tábua de Cordas, que podem ser lidas como Tábuas de Senos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/>
      <p:bldP spid="173060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teopt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628650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5562600" y="2209800"/>
            <a:ext cx="3352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Observe também que o triângulo BCF é retângulo em B. 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5562600" y="4495800"/>
            <a:ext cx="3352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 Angulo F é congruente ao ângulo BAC que vale BAD-CAD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Ptolomeu utilizou seu Teorema para construir sua Tábua de Cordas, que podem ser lidas como Tábuas de Senos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utoUpdateAnimBg="0"/>
      <p:bldP spid="174084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senmenosxn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017588"/>
            <a:ext cx="9144000" cy="58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562600" y="22098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sen(-x) =  -senx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562600" y="44958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cos(-x) = cosx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Outras propriedades simples dos ângulos podem ser utilizadas para construir as demais Fórmulas de Ptolomeu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utoUpdateAnimBg="0"/>
      <p:bldP spid="1751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As primeiras divisões da  Matemática foram entre: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Números em movimento: Música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Grandezas em movimento: Astronomia</a:t>
            </a:r>
          </a:p>
        </p:txBody>
      </p:sp>
      <p:pic>
        <p:nvPicPr>
          <p:cNvPr id="139270" name="Picture 6" descr="pillars3_h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utoUpdateAnimBg="0"/>
      <p:bldP spid="139268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senxmais90n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22960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5562600" y="22098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sen(x+90) =  cosx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5562600" y="44958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cos(x+90) = -senx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Outras propriedades simples dos ângulos podem ser utilizadas para construir as demais Fórmulas de Ptolomeu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  <p:bldP spid="17613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teo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28650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 Teorema do Cosseno também é importante resultado trigonométrico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teoc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 Teorema do Cosseno também é importante resultado trigonométrico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mili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865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Esses resultados possuem uma grande aplicação prática, principalmente para o cálculo de distâncias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distl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14325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Um aplicação do Teorema dos Senos para o Cálculo de Distâncias inacessíveis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75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76" name="Oval 4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A Trigonometria adquirirá posteriormente uma dimensão jamais sonhada pelos gregos. Servirá para dar forma e vida aos números mais estranhos e úteis do planeta: os Números Complexos.</a:t>
            </a:r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182280" name="Line 8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546725" y="2549525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648200" y="205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 flipV="1">
            <a:off x="43434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4648200" y="3810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cos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Os Números Complexos passarão a ser representados no plano que virá a ser conhecido como Plano de Argand-Gauss.</a:t>
            </a: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495800" y="38100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5562600" y="22860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5638800" y="3124200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4724400" y="27432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r</a:t>
            </a:r>
            <a:endParaRPr lang="pt-BR" altLang="pt-BR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V="1">
            <a:off x="4343400" y="22860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4343400" y="43434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4419600" y="4267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cos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>
              <a:solidFill>
                <a:schemeClr val="accent2"/>
              </a:solidFill>
            </a:endParaRP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381000" y="5029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Z = a + bi = r(cos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pt-BR" altLang="pt-BR" sz="2200">
                <a:latin typeface="Arial" charset="0"/>
              </a:rPr>
              <a:t> + isen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pt-BR" altLang="pt-BR" sz="2200">
                <a:latin typeface="Arial" charset="0"/>
              </a:rPr>
              <a:t>)</a:t>
            </a:r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 flipV="1">
            <a:off x="4343400" y="1447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1905000" y="4343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3276600" y="13716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Im(z)</a:t>
            </a:r>
            <a:endParaRPr lang="pt-BR" altLang="pt-BR"/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6477000" y="457200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Re(z)</a:t>
            </a:r>
            <a:endParaRPr lang="pt-BR" altLang="pt-BR"/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3886200" y="205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b</a:t>
            </a:r>
            <a:endParaRPr lang="pt-BR" altLang="pt-BR"/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5638800" y="4343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a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00" grpId="0" autoUpdateAnimBg="0"/>
      <p:bldP spid="183301" grpId="0" animBg="1"/>
      <p:bldP spid="183302" grpId="0" autoUpdateAnimBg="0"/>
      <p:bldP spid="183303" grpId="0" autoUpdateAnimBg="0"/>
      <p:bldP spid="183304" grpId="0" animBg="1"/>
      <p:bldP spid="183305" grpId="0" animBg="1"/>
      <p:bldP spid="183306" grpId="0" autoUpdateAnimBg="0"/>
      <p:bldP spid="183307" grpId="0" autoUpdateAnimBg="0"/>
      <p:bldP spid="183308" grpId="0" animBg="1"/>
      <p:bldP spid="183309" grpId="0" animBg="1"/>
      <p:bldP spid="183310" grpId="0" autoUpdateAnimBg="0"/>
      <p:bldP spid="183311" grpId="0" autoUpdateAnimBg="0"/>
      <p:bldP spid="183312" grpId="0" autoUpdateAnimBg="0"/>
      <p:bldP spid="183313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gau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76200"/>
            <a:ext cx="5380037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28600" y="66675"/>
            <a:ext cx="3124200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 alemão Carl Friedrich Gauss (1777-1855)</a:t>
            </a:r>
          </a:p>
          <a:p>
            <a:pPr algn="ctr"/>
            <a:r>
              <a:rPr lang="pt-BR" altLang="pt-BR" sz="2200">
                <a:latin typeface="Arial" charset="0"/>
              </a:rPr>
              <a:t>foi o primeiro a utilizar seriamente a notação do plano trigonométrico para representar os Números Complexos, divulgando a representação criada pelo suiço Jean-Robert Argand (1768-1822).</a:t>
            </a:r>
          </a:p>
          <a:p>
            <a:pPr algn="ctr"/>
            <a:r>
              <a:rPr lang="pt-BR" altLang="pt-BR" sz="2200">
                <a:latin typeface="Arial" charset="0"/>
              </a:rPr>
              <a:t>A representação geométrica dos complexos foi chamada por Gauss de “a verdadeira metafísica das quantidades imaginárias”.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Ângulos: a Matemática do Movimento, da Astronomia</a:t>
            </a:r>
          </a:p>
        </p:txBody>
      </p:sp>
      <p:pic>
        <p:nvPicPr>
          <p:cNvPr id="140293" name="Picture 5" descr="pillars3_h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NSC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8963" cy="67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0033CC"/>
    </a:folHlink>
  </a:clrScheme>
</a:themeOverride>
</file>

<file path=ppt/theme/themeOverride2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61F9FD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B7FBFE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E8E6D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2F0E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1764</Words>
  <Application>Microsoft Office PowerPoint</Application>
  <PresentationFormat>Apresentação na tela (4:3)</PresentationFormat>
  <Paragraphs>281</Paragraphs>
  <Slides>77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77</vt:i4>
      </vt:variant>
    </vt:vector>
  </HeadingPairs>
  <TitlesOfParts>
    <vt:vector size="78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x</dc:creator>
  <cp:lastModifiedBy>Brolezzi</cp:lastModifiedBy>
  <cp:revision>39</cp:revision>
  <dcterms:created xsi:type="dcterms:W3CDTF">2001-09-20T18:51:43Z</dcterms:created>
  <dcterms:modified xsi:type="dcterms:W3CDTF">2014-11-06T17:52:08Z</dcterms:modified>
</cp:coreProperties>
</file>