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3"/>
  </p:notesMasterIdLst>
  <p:sldIdLst>
    <p:sldId id="256" r:id="rId2"/>
    <p:sldId id="401" r:id="rId3"/>
    <p:sldId id="402" r:id="rId4"/>
    <p:sldId id="403" r:id="rId5"/>
    <p:sldId id="404" r:id="rId6"/>
    <p:sldId id="458" r:id="rId7"/>
    <p:sldId id="405" r:id="rId8"/>
    <p:sldId id="459" r:id="rId9"/>
    <p:sldId id="406" r:id="rId10"/>
    <p:sldId id="407" r:id="rId11"/>
    <p:sldId id="460" r:id="rId12"/>
    <p:sldId id="461" r:id="rId13"/>
    <p:sldId id="462" r:id="rId14"/>
    <p:sldId id="463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660"/>
  </p:normalViewPr>
  <p:slideViewPr>
    <p:cSldViewPr>
      <p:cViewPr varScale="1">
        <p:scale>
          <a:sx n="69" d="100"/>
          <a:sy n="6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528326-2E65-486E-98E8-F5584FFB1E96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3AC007-A789-47CA-8E26-6A80CFE988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03213"/>
            <a:ext cx="4875212" cy="365760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040" y="4316489"/>
            <a:ext cx="5856387" cy="4060976"/>
          </a:xfrm>
          <a:noFill/>
        </p:spPr>
        <p:txBody>
          <a:bodyPr wrap="none" lIns="91432" tIns="45716" rIns="91432" bIns="45716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8020-9535-4D3B-96C9-E56CB946C08A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F767-842E-4A9F-AA7D-57B2CEB1AB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7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7757-B532-44B0-AF86-8F99CB02040A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058D-753B-4397-B1CC-4CFD65B53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7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53E4-6CEA-4CA4-9815-BCCF98CD7F43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6428-3993-4DD5-8F25-31D2583FD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0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AAC6-F68C-4CE7-B46A-B27C3844375C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2E18-B09D-49EC-96DC-F5D740154C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49F5-B9B2-45FA-8284-CA21E015E4EC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80A8-DA3A-43F0-9956-0CB01FDE6C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8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59AA-88B7-47BD-9547-2576C9354FC4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9878-5872-42F0-93CF-BFBE2075B0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24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9033-2932-4AA1-8E89-BD3C6F44FB99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A37D-01FA-4B8F-B026-3752F435FF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4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50AA-B497-48D9-87CD-B02D0BBED17A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D219-72A5-497F-8CBD-CB22DE5981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26E2-F86E-4D6F-872F-31AFC5D10772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B663-7A8A-4E56-8B07-0592FB9714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D77B-FAA0-459C-93BE-771F7CB5958E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6EAF-E5EF-42DC-A3D6-BEF7A53969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38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D5B6-9AD9-4CFD-B241-7BB2032C3B20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65C9-F44A-49B3-9AED-22A9928F4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4F3019-5085-4827-A81B-B62509379FD5}" type="datetimeFigureOut">
              <a:rPr lang="pt-BR"/>
              <a:pPr>
                <a:defRPr/>
              </a:pPr>
              <a:t>07/08/2015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8646CB-8C3D-400C-9E45-5AA7022F50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lezzi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OVHzy_DV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887Hfphv7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AC-hluveR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Os pequenos números do </a:t>
            </a:r>
            <a:r>
              <a:rPr lang="pt-BR" b="1" dirty="0" smtClean="0">
                <a:solidFill>
                  <a:schemeClr val="tx1"/>
                </a:solidFill>
              </a:rPr>
              <a:t>universo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/>
                </a:solidFill>
              </a:rPr>
              <a:t>Parte 2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dirty="0" smtClean="0"/>
              <a:t> </a:t>
            </a: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Antonio Carlos Brolezzi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solidFill>
                <a:schemeClr val="tx1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  <a:hlinkClick r:id="rId2"/>
              </a:rPr>
              <a:t>brolezzi@usp.br</a:t>
            </a:r>
            <a:endParaRPr lang="pt-B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300"/>
            <a:ext cx="487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16352" y="115888"/>
            <a:ext cx="3727648" cy="685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Font typeface="Arial" charset="0"/>
              <a:buNone/>
            </a:pPr>
            <a:endParaRPr lang="pt-BR" dirty="0" smtClean="0"/>
          </a:p>
          <a:p>
            <a:pPr marL="0" indent="0">
              <a:buFont typeface="Arial" charset="0"/>
              <a:buNone/>
            </a:pPr>
            <a:endParaRPr lang="pt-BR" dirty="0" smtClean="0"/>
          </a:p>
          <a:p>
            <a:pPr marL="0" indent="0">
              <a:buFont typeface="Arial" charset="0"/>
              <a:buNone/>
            </a:pPr>
            <a:endParaRPr lang="pt-BR" dirty="0"/>
          </a:p>
          <a:p>
            <a:pPr marL="0" indent="0">
              <a:buFont typeface="Arial" charset="0"/>
              <a:buNone/>
            </a:pPr>
            <a:r>
              <a:rPr lang="pt-BR" dirty="0" smtClean="0"/>
              <a:t>Relação entre contar e medir – entre discreto e contínuo.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6212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Na matemática, os números naturais são utilizados para contar.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0 1 2 3 4 5 6 7 8 9 10 11 12 13 ....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46985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O conjunto dos números naturais é chamado de enumerável, pois seus elementos podem ser contado um a um .... Embora sejam infinitos.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0 1 2 3 4 5 6 7 8 9 10 11 12 13 ....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778392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 err="1" smtClean="0"/>
              <a:t>infinitude</a:t>
            </a:r>
            <a:r>
              <a:rPr lang="pt-BR" dirty="0" smtClean="0"/>
              <a:t> dos números naturais é bastante </a:t>
            </a:r>
            <a:r>
              <a:rPr lang="pt-BR" dirty="0" err="1" smtClean="0"/>
              <a:t>contra-intuitiva</a:t>
            </a:r>
            <a:r>
              <a:rPr lang="pt-BR" dirty="0" smtClean="0"/>
              <a:t>. Uma forma bastante doida de pensar nisso é comparar o conjunto dos naturais com o conjunto dos números pares... Eles são equipotentes! Têm a mesma cardinalidade! Há uma bijeção entre os dois conjuntos! Eles são um a um!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0      1       2      3     4     5     6     7 ....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0    2     4     6     8     10    12    14 ...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289363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Para sentir o infinito natural, vamos olhar a brincadeira inventada por David Hilbert (1862-1943): 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/>
          </a:p>
          <a:p>
            <a:pPr marL="0" indent="0" algn="ctr">
              <a:buNone/>
            </a:pPr>
            <a:endParaRPr lang="pt-BR" i="1" dirty="0" smtClean="0"/>
          </a:p>
          <a:p>
            <a:pPr marL="0" indent="0" algn="ctr">
              <a:buNone/>
            </a:pPr>
            <a:endParaRPr lang="pt-BR" i="1" dirty="0"/>
          </a:p>
          <a:p>
            <a:pPr marL="0" indent="0" algn="ctr">
              <a:buNone/>
            </a:pPr>
            <a:r>
              <a:rPr lang="pt-BR" i="1" dirty="0" smtClean="0"/>
              <a:t>O Hotel </a:t>
            </a:r>
            <a:r>
              <a:rPr lang="pt-BR" i="1" dirty="0"/>
              <a:t>de Hilbert </a:t>
            </a:r>
            <a:endParaRPr lang="pt-BR" i="1" dirty="0" smtClean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www.youtube.com/watch?v=pjOVHzy_DVU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1026" name="Picture 2" descr="http://upload.wikimedia.org/wikipedia/commons/thumb/f/f9/David_Hilbert_1886.jpg/200px-David_Hilbert_18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6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Também tem a mesma cardinalidade o conjunto dos números inteiros: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Basta fazer esta correspondência, por exemplos, entre pares e ímpares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6"/>
            <a:ext cx="9108789" cy="113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77166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91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 smtClean="0"/>
              <a:t>Agora vem o passo mais estranho. Os racionais também formam um conjunto enumerável.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O argumento de Cantor é fácil de seguir... </a:t>
            </a: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5" y="1628800"/>
            <a:ext cx="9163116" cy="15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50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Cantor propõe uma ordenação pela diagonal:</a:t>
            </a:r>
            <a:endParaRPr lang="pt-BR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7"/>
            <a:ext cx="6354674" cy="59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4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Portanto há uma associação um a um entre o conjunto dos naturais e o </a:t>
            </a:r>
            <a:r>
              <a:rPr lang="pt-BR" dirty="0" smtClean="0"/>
              <a:t>conjunto </a:t>
            </a:r>
            <a:r>
              <a:rPr lang="pt-BR" dirty="0" smtClean="0"/>
              <a:t>dos racionais.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E o conjunto dos reais?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Vamos supor que seja possível enumerar os números reais entre 0 e 1.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956512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Vamos supor que seja possível associar um a um os números reais entre 0 e 1 com o conjunto dos naturais (não precisam estar em ordem).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62043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5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pt-BR" sz="2800" dirty="0" smtClean="0">
              <a:cs typeface="Arial" charset="0"/>
            </a:endParaRPr>
          </a:p>
          <a:p>
            <a:pPr algn="ctr"/>
            <a:r>
              <a:rPr lang="pt-BR" sz="2800" dirty="0" smtClean="0">
                <a:cs typeface="Arial" charset="0"/>
              </a:rPr>
              <a:t>O QUE É CONTÍNUO?</a:t>
            </a:r>
          </a:p>
          <a:p>
            <a:endParaRPr lang="pt-BR" sz="2800" dirty="0" smtClean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Já contínuo vem de </a:t>
            </a:r>
            <a:r>
              <a:rPr lang="pt-BR" sz="2800" i="1" dirty="0" err="1" smtClean="0">
                <a:cs typeface="Arial" charset="0"/>
              </a:rPr>
              <a:t>con</a:t>
            </a:r>
            <a:r>
              <a:rPr lang="pt-BR" sz="2800" i="1" dirty="0" smtClean="0">
                <a:cs typeface="Arial" charset="0"/>
              </a:rPr>
              <a:t>-tenere</a:t>
            </a:r>
            <a:r>
              <a:rPr lang="pt-BR" sz="2800" dirty="0" smtClean="0">
                <a:cs typeface="Arial" charset="0"/>
              </a:rPr>
              <a:t> (ter junto, manter unido, segurar). </a:t>
            </a:r>
          </a:p>
          <a:p>
            <a:endParaRPr lang="pt-BR" sz="2800" dirty="0" smtClean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Contínuo é o que está imediatamente unido a outra coisa. </a:t>
            </a:r>
          </a:p>
          <a:p>
            <a:endParaRPr lang="pt-BR" sz="2800" dirty="0" smtClean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Da mesma origem vem conter, conteúdo, continente, contente (o que cabe em si, e não cobiça alargar-se). </a:t>
            </a:r>
          </a:p>
          <a:p>
            <a:endParaRPr lang="pt-BR" sz="2800" dirty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Contínuo designa também o funcionário que presta assistência contínua ao chefe</a:t>
            </a:r>
          </a:p>
          <a:p>
            <a:endParaRPr lang="pt-BR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94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Podemos tomar o primeiro algarismo decimal do primeiro número, o segundo do segundo e assim por diante, e tomar um algarismo diferente para cada um.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5122" name="Picture 2" descr="http://www.trottermath.net/personal/gohar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0360"/>
            <a:ext cx="30194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3762"/>
            <a:ext cx="3384376" cy="36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8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Podemos tomar o primeiro algarismo decimal do primeiro número, o segundo do segundo e assim por diante, e tomar um algarismo </a:t>
            </a:r>
            <a:r>
              <a:rPr lang="pt-BR" smtClean="0"/>
              <a:t>diferente para </a:t>
            </a:r>
            <a:r>
              <a:rPr lang="pt-BR" dirty="0" smtClean="0"/>
              <a:t>cada um.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5122" name="Picture 2" descr="http://www.trottermath.net/personal/gohar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171553" cy="49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1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número resultante não estava no conjunto original, pois tem pelo menos um algarismo </a:t>
            </a:r>
            <a:r>
              <a:rPr lang="pt-BR" dirty="0" smtClean="0"/>
              <a:t>diferente </a:t>
            </a:r>
            <a:r>
              <a:rPr lang="pt-BR" dirty="0" smtClean="0"/>
              <a:t>de todos os demais!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5122" name="Picture 2" descr="http://www.trottermath.net/personal/gohar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53" y="404664"/>
            <a:ext cx="4171553" cy="49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00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Assim, o conjunto dos reais entre 0 e 1 é não-enumerável. O infinito real é “maior” que o infinito natural, é de outra natureza!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 pior é que qualquer segmento da reta real tem a mesma cardinalidade da reta real inteira...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1026"/>
            <a:ext cx="4663480" cy="23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15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Um ponto projeta os pontos do intervalo na reta real inteira.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975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80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Um ponto projeta os pontos do intervalo na reta real inteira.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438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24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r>
              <a:rPr lang="pt-BR" dirty="0" smtClean="0"/>
              <a:t>A Hipótese do Contínuo de Cantor, que ainda não foi provada e talvez não possa ser provada, tem como implicação que a reta real é contínua. Não faltam pontos.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Ou seja, os números reais preenchem todo o espaço!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Vamos ver como isso faz sentido.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150909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5888"/>
                <a:ext cx="9144000" cy="6858000"/>
              </a:xfrm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 marL="0" indent="0">
                  <a:buNone/>
                </a:pPr>
                <a:r>
                  <a:rPr lang="pt-BR" dirty="0"/>
                  <a:t>Tomemos um número real, não racional, bem conhecido. Por exemplo, o número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𝝅</m:t>
                    </m:r>
                    <m:r>
                      <a:rPr lang="pt-BR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 já foi </a:t>
                </a:r>
                <a:r>
                  <a:rPr lang="pt-BR" dirty="0" smtClean="0"/>
                  <a:t>expresso em até 10 trilhões de dígitos.</a:t>
                </a:r>
                <a:endParaRPr lang="pt-BR" dirty="0"/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5888"/>
                <a:ext cx="9144000" cy="6858000"/>
              </a:xfrm>
              <a:blipFill rotWithShape="1">
                <a:blip r:embed="rId3"/>
                <a:stretch>
                  <a:fillRect l="-1733" t="-1156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www.dancohen.org/wp/wp-content/uploads/2010/03/cohen_last_digit_of_pi_tedxnyed_talk.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5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5888"/>
                <a:ext cx="9144000" cy="6858000"/>
              </a:xfrm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 marL="0" indent="0">
                  <a:buNone/>
                </a:pPr>
                <a:r>
                  <a:rPr lang="pt-BR" dirty="0" smtClean="0"/>
                  <a:t>O problema é que, tomando apenas um algarismo e alterando-o, para mais ou para menos, tomamos um vizinho de 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𝝅</m:t>
                    </m:r>
                    <m:r>
                      <a:rPr lang="pt-BR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 e não é um vizinho próximo, pois se alterarmos qualquer dígito seguinte, o vizinho é mais próximo ainda! .</a:t>
                </a:r>
                <a:endParaRPr lang="pt-BR" dirty="0"/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5888"/>
                <a:ext cx="9144000" cy="6858000"/>
              </a:xfrm>
              <a:blipFill rotWithShape="1">
                <a:blip r:embed="rId3"/>
                <a:stretch>
                  <a:fillRect l="-1733" t="-1156" r="-200"/>
                </a:stretch>
              </a:blipFill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https://lh6.googleusercontent.com/-37nCQUWoRMs/TX5ln7z4YHI/AAAAAAAAAP8/z4GeTq24AT4/s1600/pibyh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192688" cy="33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24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 como isso vale para qualquer número real...</a:t>
            </a:r>
            <a:endParaRPr lang="pt-BR" dirty="0"/>
          </a:p>
        </p:txBody>
      </p:sp>
      <p:pic>
        <p:nvPicPr>
          <p:cNvPr id="15362" name="Picture 2" descr="https://lh6.googleusercontent.com/-37nCQUWoRMs/TX5ln7z4YHI/AAAAAAAAAP8/z4GeTq24AT4/s1600/pibyh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7561"/>
            <a:ext cx="9145016" cy="50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03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pt-BR" sz="2800" dirty="0" smtClean="0">
              <a:cs typeface="Arial" charset="0"/>
            </a:endParaRPr>
          </a:p>
          <a:p>
            <a:pPr algn="ctr"/>
            <a:r>
              <a:rPr lang="pt-BR" sz="2800" dirty="0" smtClean="0">
                <a:cs typeface="Arial" charset="0"/>
              </a:rPr>
              <a:t>O QUE É CONTÍNUO?</a:t>
            </a:r>
          </a:p>
          <a:p>
            <a:endParaRPr lang="pt-BR" sz="2800" dirty="0" smtClean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Certo tipo de grandezas é formado por aquelas</a:t>
            </a:r>
          </a:p>
          <a:p>
            <a:r>
              <a:rPr lang="pt-BR" sz="2800" dirty="0" smtClean="0">
                <a:cs typeface="Arial" charset="0"/>
              </a:rPr>
              <a:t>quantidades que são passíveis de medida, como nossa altura. </a:t>
            </a:r>
          </a:p>
          <a:p>
            <a:endParaRPr lang="pt-BR" sz="2800" dirty="0">
              <a:cs typeface="Arial" charset="0"/>
            </a:endParaRPr>
          </a:p>
        </p:txBody>
      </p:sp>
      <p:pic>
        <p:nvPicPr>
          <p:cNvPr id="3" name="Picture 3" descr="measuring-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83188"/>
            <a:ext cx="3624064" cy="325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3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Voltamos às questões filosóficas.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O espaço é contínuo ou discreto?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510862" cy="41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2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A “solução” de Aristóteles: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“O ser se predica de diversos modos”.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Estava criada a </a:t>
            </a:r>
            <a:r>
              <a:rPr lang="pt-BR" i="1" dirty="0" smtClean="0"/>
              <a:t>metafísica</a:t>
            </a:r>
            <a:r>
              <a:rPr lang="pt-BR" dirty="0" smtClean="0"/>
              <a:t> – o estudo do ente, do ser das coisas.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Ato e potência. E </a:t>
            </a:r>
            <a:r>
              <a:rPr lang="pt-BR" smtClean="0"/>
              <a:t>o infinito?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250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easuring-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76" y="260648"/>
            <a:ext cx="7053334" cy="63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9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Relação sutil entre discreto e contínuo:</a:t>
            </a:r>
          </a:p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Preste atenção na cigarra cantando entre as árvores: primeiro se ouve uma série de notas precisamente definidas e claramente separadas, acelerando lentamente. </a:t>
            </a:r>
          </a:p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Então, na medida em que o trinado ganha força, sente-se que as notas lentamente unem-se umas as outras; mas ainda cada trinado pode ser individualizado como parte elementar de um canto de flauta. </a:t>
            </a:r>
          </a:p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Por fim, repentinamente, deparamo-nos com uma nota contínua que é o clímax do canto da cigarra até seu final.</a:t>
            </a:r>
          </a:p>
        </p:txBody>
      </p:sp>
    </p:spTree>
    <p:extLst>
      <p:ext uri="{BB962C8B-B14F-4D97-AF65-F5344CB8AC3E}">
        <p14:creationId xmlns:p14="http://schemas.microsoft.com/office/powerpoint/2010/main" val="304475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292494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Canto 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da cigarra: 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www.youtube.com/watch?v=8887Hfphv70</a:t>
            </a:r>
            <a:endParaRPr lang="pt-BR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sz="3200" dirty="0" smtClean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Agora observe o mar quando quebra na praia. Cada onda toma volume, precipita-se, e desaparece na areia. Podemos separar regularmente cada onda daquelas que a precederam e daquelas que a seguirão, e ainda cada onda individual é parte do contínuo do mar.</a:t>
            </a:r>
          </a:p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Assim é, em nossa experiência do dia-a-dia, a relação entre a continuidade e a ideia do discreto: às vezes a experiência da continuidade subjaz à do discreto e às vezes o discreto leva ao contínuo. </a:t>
            </a:r>
          </a:p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Sua relação é uma relação entre parceiros iguais.”</a:t>
            </a:r>
            <a:endParaRPr lang="pt-BR" sz="2800" dirty="0" smtClean="0">
              <a:cs typeface="Arial" charset="0"/>
            </a:endParaRPr>
          </a:p>
          <a:p>
            <a:r>
              <a:rPr lang="pt-BR" sz="2800" dirty="0" smtClean="0">
                <a:cs typeface="Arial" charset="0"/>
              </a:rPr>
              <a:t>Newton da Costa – matemático, lógico e filósofo</a:t>
            </a:r>
            <a:endParaRPr lang="pt-BR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-9529" y="321297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dirty="0" smtClean="0">
                <a:cs typeface="Arial" charset="0"/>
              </a:rPr>
              <a:t>Onda </a:t>
            </a:r>
            <a:r>
              <a:rPr lang="pt-BR" sz="2800" dirty="0"/>
              <a:t>do mar: </a:t>
            </a:r>
            <a:r>
              <a:rPr lang="pt-BR" sz="2800" dirty="0">
                <a:hlinkClick r:id="rId2"/>
              </a:rPr>
              <a:t>https://</a:t>
            </a:r>
            <a:r>
              <a:rPr lang="pt-BR" sz="2800" dirty="0" smtClean="0">
                <a:hlinkClick r:id="rId2"/>
              </a:rPr>
              <a:t>www.youtube.com/watch?v=JAC-hluveR4</a:t>
            </a:r>
            <a:endParaRPr lang="pt-BR" sz="2800" dirty="0" smtClean="0"/>
          </a:p>
          <a:p>
            <a:endParaRPr lang="pt-BR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9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dirty="0" smtClean="0"/>
          </a:p>
          <a:p>
            <a:pPr marL="0" indent="0">
              <a:buNone/>
            </a:pPr>
            <a:r>
              <a:rPr lang="pt-BR" dirty="0"/>
              <a:t>Medir é comparar uma grandeza com uma outra, de mesma natureza, tomada como padrão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dirty="0"/>
              <a:t>Ou seja, medir é contar quantas vezes uma grandeza, considerada como padrão, “cabe” em outra.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Já contar... é dizer quantas unidades tem determinada quantidade. Ou seja, medir essa grandeza em termos de unidades.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151979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TC101859861[[fn=Feira de negócios]]</Template>
  <TotalTime>3806</TotalTime>
  <Words>994</Words>
  <Application>Microsoft Office PowerPoint</Application>
  <PresentationFormat>Apresentação na tela (4:3)</PresentationFormat>
  <Paragraphs>153</Paragraphs>
  <Slides>31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Brolezzi</dc:creator>
  <cp:lastModifiedBy>Samsung 1</cp:lastModifiedBy>
  <cp:revision>113</cp:revision>
  <dcterms:created xsi:type="dcterms:W3CDTF">2014-03-27T20:02:54Z</dcterms:created>
  <dcterms:modified xsi:type="dcterms:W3CDTF">2015-08-07T12:43:14Z</dcterms:modified>
</cp:coreProperties>
</file>