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1"/>
  </p:notesMasterIdLst>
  <p:sldIdLst>
    <p:sldId id="256" r:id="rId2"/>
    <p:sldId id="449" r:id="rId3"/>
    <p:sldId id="563" r:id="rId4"/>
    <p:sldId id="564" r:id="rId5"/>
    <p:sldId id="565" r:id="rId6"/>
    <p:sldId id="579" r:id="rId7"/>
    <p:sldId id="566" r:id="rId8"/>
    <p:sldId id="567" r:id="rId9"/>
    <p:sldId id="573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9" autoAdjust="0"/>
    <p:restoredTop sz="94660"/>
  </p:normalViewPr>
  <p:slideViewPr>
    <p:cSldViewPr>
      <p:cViewPr varScale="1">
        <p:scale>
          <a:sx n="69" d="100"/>
          <a:sy n="69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6CD0D7-E6E0-48DC-8904-4BCFCC770B4F}" type="datetimeFigureOut">
              <a:rPr lang="pt-BR"/>
              <a:pPr>
                <a:defRPr/>
              </a:pPr>
              <a:t>23/03/2020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32370E-87CE-449C-8C2F-B7D0320C2A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901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C9F6C-5FAB-440C-A9A1-9AF8E044567E}" type="datetimeFigureOut">
              <a:rPr lang="pt-BR"/>
              <a:pPr>
                <a:defRPr/>
              </a:pPr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20D34-9DC3-4A98-8DE9-6E058B104E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16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D04E-53F1-413E-B559-88E2DEE3F081}" type="datetimeFigureOut">
              <a:rPr lang="pt-BR"/>
              <a:pPr>
                <a:defRPr/>
              </a:pPr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CE40-B5AD-4FE9-91F6-071E12227A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68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0435-9EC1-434B-94D5-0589B70303EA}" type="datetimeFigureOut">
              <a:rPr lang="pt-BR"/>
              <a:pPr>
                <a:defRPr/>
              </a:pPr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D999F-56BB-425E-85E3-F07B7FDF7B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26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B3C4F-758C-47C4-B933-D4FAB245CEEE}" type="datetimeFigureOut">
              <a:rPr lang="pt-BR"/>
              <a:pPr>
                <a:defRPr/>
              </a:pPr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68FF-9CE1-4BEF-A9F0-33ABE66B6B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53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5DEB-688E-4C50-97BC-BB579E0FFFB5}" type="datetimeFigureOut">
              <a:rPr lang="pt-BR"/>
              <a:pPr>
                <a:defRPr/>
              </a:pPr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ED7F-B0DD-444F-A91B-50118F1868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22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9AA5-28BF-4D95-9781-9E4E5A082E37}" type="datetimeFigureOut">
              <a:rPr lang="pt-BR"/>
              <a:pPr>
                <a:defRPr/>
              </a:pPr>
              <a:t>23/03/2020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A12A-EF48-4A0D-801A-9F542DA6BD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47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EF3B-90B1-411D-80F4-4FF18D32B69E}" type="datetimeFigureOut">
              <a:rPr lang="pt-BR"/>
              <a:pPr>
                <a:defRPr/>
              </a:pPr>
              <a:t>23/03/2020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58D35-4343-4D7B-AFE2-464DE6983F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02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AE88-7358-4876-8F08-EFE9835213C7}" type="datetimeFigureOut">
              <a:rPr lang="pt-BR"/>
              <a:pPr>
                <a:defRPr/>
              </a:pPr>
              <a:t>23/03/2020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9AEAB-B39F-49F0-82D1-E05D419319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5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6DCB-4926-4D78-82FF-70A245AAF208}" type="datetimeFigureOut">
              <a:rPr lang="pt-BR"/>
              <a:pPr>
                <a:defRPr/>
              </a:pPr>
              <a:t>23/03/2020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6270-95FC-4149-94D3-045F45C3B2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99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7C88-1851-45C1-BE7C-D82A8BF6FA8E}" type="datetimeFigureOut">
              <a:rPr lang="pt-BR"/>
              <a:pPr>
                <a:defRPr/>
              </a:pPr>
              <a:t>23/03/2020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1BF8-B1C6-449A-ADD3-BEFC5BE8DD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40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2400-CDEA-4A6D-82D8-DC6A11B9FD81}" type="datetimeFigureOut">
              <a:rPr lang="pt-BR"/>
              <a:pPr>
                <a:defRPr/>
              </a:pPr>
              <a:t>23/03/2020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E209-D46A-478A-9B70-6ABEC2FFF6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88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8B661E-D3A0-40F0-920B-9AA84DD21759}" type="datetimeFigureOut">
              <a:rPr lang="pt-BR"/>
              <a:pPr>
                <a:defRPr/>
              </a:pPr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803713-73D5-4354-A430-81DB91A6AC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rolezzi@usp.b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/>
          </a:p>
          <a:p>
            <a:pPr>
              <a:defRPr/>
            </a:pPr>
            <a:r>
              <a:rPr lang="pt-BR" b="1" dirty="0" smtClean="0">
                <a:solidFill>
                  <a:schemeClr val="tx1"/>
                </a:solidFill>
              </a:rPr>
              <a:t>Logaritmos</a:t>
            </a:r>
          </a:p>
          <a:p>
            <a:pPr>
              <a:defRPr/>
            </a:pPr>
            <a:r>
              <a:rPr lang="pt-BR" b="1" dirty="0" smtClean="0">
                <a:solidFill>
                  <a:schemeClr val="tx1"/>
                </a:solidFill>
              </a:rPr>
              <a:t>(animações)</a:t>
            </a:r>
            <a:endParaRPr lang="pt-BR" b="1" dirty="0">
              <a:solidFill>
                <a:schemeClr val="tx1"/>
              </a:solidFill>
            </a:endParaRPr>
          </a:p>
          <a:p>
            <a:pPr>
              <a:defRPr/>
            </a:pPr>
            <a:endParaRPr lang="pt-BR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tx1"/>
                </a:solidFill>
              </a:rPr>
              <a:t>Antonio Carlos Brolezzi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tx1"/>
              </a:solidFill>
              <a:hlinkClick r:id="rId2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tx1"/>
                </a:solidFill>
                <a:hlinkClick r:id="rId2"/>
              </a:rPr>
              <a:t>brolezzi@ime.usp.br</a:t>
            </a:r>
            <a:endParaRPr lang="pt-BR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455613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dirty="0" smtClean="0">
                <a:latin typeface="Arial" charset="0"/>
              </a:rPr>
              <a:t>A variação instantânea da área A(x) é A’(x)=f(x).</a:t>
            </a:r>
            <a:endParaRPr lang="pt-BR" altLang="pt-BR" sz="3600" dirty="0">
              <a:latin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725"/>
            <a:ext cx="9144000" cy="462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5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508"/>
            <a:ext cx="9144000" cy="4442984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45240" y="5805264"/>
            <a:ext cx="5364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(gráfico fora de escala)</a:t>
            </a:r>
          </a:p>
        </p:txBody>
      </p:sp>
    </p:spTree>
    <p:extLst>
      <p:ext uri="{BB962C8B-B14F-4D97-AF65-F5344CB8AC3E}">
        <p14:creationId xmlns:p14="http://schemas.microsoft.com/office/powerpoint/2010/main" val="20087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508"/>
            <a:ext cx="9144000" cy="4442984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7384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dirty="0" smtClean="0">
                <a:latin typeface="Arial" charset="0"/>
              </a:rPr>
              <a:t>Que função expressa a área sob f(x)=1/x, de 1 a x?</a:t>
            </a:r>
            <a:endParaRPr lang="pt-BR" altLang="pt-BR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508"/>
            <a:ext cx="9144000" cy="4442984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27384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dirty="0" smtClean="0">
                <a:latin typeface="Arial" charset="0"/>
              </a:rPr>
              <a:t>A função área é A(x)=</a:t>
            </a:r>
            <a:r>
              <a:rPr lang="pt-BR" altLang="pt-BR" sz="3600" dirty="0" err="1" smtClean="0">
                <a:latin typeface="Arial" charset="0"/>
              </a:rPr>
              <a:t>lnx</a:t>
            </a:r>
            <a:r>
              <a:rPr lang="pt-BR" altLang="pt-BR" sz="3600" dirty="0" smtClean="0">
                <a:latin typeface="Arial" charset="0"/>
              </a:rPr>
              <a:t> (logaritmo natural, base e)</a:t>
            </a:r>
            <a:endParaRPr lang="pt-BR" altLang="pt-BR" sz="3600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125938" y="5652980"/>
                <a:ext cx="88392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3600" i="1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pt-BR" altLang="pt-BR" sz="3600" i="1">
                          <a:latin typeface="Cambria Math"/>
                          <a:ea typeface="Cambria Math"/>
                        </a:rPr>
                        <m:t>≅2,7 1828 1828 </m:t>
                      </m:r>
                      <m:r>
                        <a:rPr lang="pt-BR" altLang="pt-BR" sz="3600" i="0">
                          <a:latin typeface="Cambria Math"/>
                          <a:ea typeface="Cambria Math"/>
                        </a:rPr>
                        <m:t>4</m:t>
                      </m:r>
                      <m:r>
                        <m:rPr>
                          <m:nor/>
                        </m:rPr>
                        <a:rPr lang="pt-BR" sz="3600">
                          <a:latin typeface="Cambria Math"/>
                          <a:ea typeface="Cambria Math"/>
                        </a:rPr>
                        <m:t>590</m:t>
                      </m:r>
                      <m:r>
                        <m:rPr>
                          <m:nor/>
                        </m:rPr>
                        <a:rPr lang="pt-BR" sz="36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3600">
                          <a:latin typeface="Cambria Math"/>
                          <a:ea typeface="Cambria Math"/>
                        </a:rPr>
                        <m:t>452</m:t>
                      </m:r>
                      <m:r>
                        <m:rPr>
                          <m:nor/>
                        </m:rPr>
                        <a:rPr lang="pt-BR" sz="3600" b="0" i="0" smtClean="0">
                          <a:latin typeface="Cambria Math"/>
                          <a:ea typeface="Cambria Math"/>
                        </a:rPr>
                        <m:t>3  </m:t>
                      </m:r>
                    </m:oMath>
                  </m:oMathPara>
                </a14:m>
                <a:endParaRPr lang="pt-BR" altLang="pt-BR" sz="360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38" y="5652980"/>
                <a:ext cx="88392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9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508"/>
            <a:ext cx="9144000" cy="4442984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27384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dirty="0" smtClean="0">
                <a:latin typeface="Arial" charset="0"/>
              </a:rPr>
              <a:t>A função área é A(x)=</a:t>
            </a:r>
            <a:r>
              <a:rPr lang="pt-BR" altLang="pt-BR" sz="3600" dirty="0" err="1" smtClean="0">
                <a:latin typeface="Arial" charset="0"/>
              </a:rPr>
              <a:t>lnx</a:t>
            </a:r>
            <a:r>
              <a:rPr lang="pt-BR" altLang="pt-BR" sz="3600" dirty="0" smtClean="0">
                <a:latin typeface="Arial" charset="0"/>
              </a:rPr>
              <a:t> (logaritmo natural, base e)</a:t>
            </a:r>
            <a:endParaRPr lang="pt-BR" altLang="pt-BR" sz="3600" dirty="0"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125938" y="5652980"/>
                <a:ext cx="88392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3600" i="1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pt-BR" altLang="pt-BR" sz="3600" i="1">
                          <a:latin typeface="Cambria Math"/>
                          <a:ea typeface="Cambria Math"/>
                        </a:rPr>
                        <m:t>≅2,7 1828 1828 </m:t>
                      </m:r>
                      <m:r>
                        <a:rPr lang="pt-BR" altLang="pt-BR" sz="3600" i="0">
                          <a:latin typeface="Cambria Math"/>
                          <a:ea typeface="Cambria Math"/>
                        </a:rPr>
                        <m:t>4</m:t>
                      </m:r>
                      <m:r>
                        <m:rPr>
                          <m:nor/>
                        </m:rPr>
                        <a:rPr lang="pt-BR" sz="3600">
                          <a:latin typeface="Cambria Math"/>
                          <a:ea typeface="Cambria Math"/>
                        </a:rPr>
                        <m:t>590</m:t>
                      </m:r>
                      <m:r>
                        <m:rPr>
                          <m:nor/>
                        </m:rPr>
                        <a:rPr lang="pt-BR" sz="36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3600">
                          <a:latin typeface="Cambria Math"/>
                          <a:ea typeface="Cambria Math"/>
                        </a:rPr>
                        <m:t>452</m:t>
                      </m:r>
                      <m:r>
                        <m:rPr>
                          <m:nor/>
                        </m:rPr>
                        <a:rPr lang="pt-BR" sz="3600" b="0" i="0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pt-BR" sz="3600" b="0" i="0" dirty="0" smtClean="0"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38" y="5652980"/>
                <a:ext cx="88392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>
                <a:spLocks noChangeArrowheads="1"/>
              </p:cNvSpPr>
              <p:nvPr/>
            </p:nvSpPr>
            <p:spPr bwMode="auto">
              <a:xfrm>
                <a:off x="0" y="-27384"/>
                <a:ext cx="8839200" cy="14788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 sz="3600" dirty="0" smtClean="0">
                    <a:latin typeface="Arial" charset="0"/>
                  </a:rPr>
                  <a:t>Que função expressa a área sob </a:t>
                </a:r>
                <a14:m>
                  <m:oMath xmlns:m="http://schemas.openxmlformats.org/officeDocument/2006/math">
                    <m:r>
                      <a:rPr lang="pt-BR" altLang="pt-BR" sz="3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altLang="pt-BR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altLang="pt-BR" sz="3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altLang="pt-BR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altLang="pt-BR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altLang="pt-BR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altLang="pt-BR" sz="3600" b="0" i="1" smtClean="0">
                            <a:latin typeface="Cambria Math"/>
                          </a:rPr>
                          <m:t>𝑥𝑙𝑛</m:t>
                        </m:r>
                        <m:r>
                          <a:rPr lang="pt-BR" altLang="pt-BR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altLang="pt-BR" sz="3600" dirty="0" smtClean="0">
                    <a:latin typeface="Arial" charset="0"/>
                  </a:rPr>
                  <a:t>, de 1 a x?</a:t>
                </a:r>
                <a:endParaRPr lang="pt-BR" altLang="pt-BR" sz="360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27384"/>
                <a:ext cx="8839200" cy="1478803"/>
              </a:xfrm>
              <a:prstGeom prst="rect">
                <a:avLst/>
              </a:prstGeom>
              <a:blipFill rotWithShape="1">
                <a:blip r:embed="rId2"/>
                <a:stretch>
                  <a:fillRect t="-6198" b="-28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0352"/>
            <a:ext cx="9144000" cy="44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"/>
              <p:cNvSpPr txBox="1">
                <a:spLocks noChangeArrowheads="1"/>
              </p:cNvSpPr>
              <p:nvPr/>
            </p:nvSpPr>
            <p:spPr bwMode="auto">
              <a:xfrm>
                <a:off x="0" y="-27384"/>
                <a:ext cx="88392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 sz="3600" dirty="0" smtClean="0">
                    <a:latin typeface="Arial" charset="0"/>
                  </a:rPr>
                  <a:t>A função área é </a:t>
                </a:r>
                <a14:m>
                  <m:oMath xmlns:m="http://schemas.openxmlformats.org/officeDocument/2006/math">
                    <m:r>
                      <a:rPr lang="pt-BR" altLang="pt-BR" sz="36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pt-BR" altLang="pt-BR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altLang="pt-BR" sz="3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altLang="pt-BR" sz="36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pt-BR" altLang="pt-BR" sz="36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pt-BR" altLang="pt-BR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altLang="pt-BR" sz="36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pt-BR" altLang="pt-BR" sz="3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pt-BR" altLang="pt-BR" sz="3600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pt-BR" altLang="pt-BR" sz="3600" dirty="0" smtClean="0">
                    <a:latin typeface="Arial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 sz="3600" dirty="0" smtClean="0">
                    <a:latin typeface="Arial" charset="0"/>
                  </a:rPr>
                  <a:t>(função logarítmica na base 2)</a:t>
                </a:r>
                <a:endParaRPr lang="pt-BR" altLang="pt-BR" sz="360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27384"/>
                <a:ext cx="88392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7653" b="-188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0352"/>
            <a:ext cx="9144000" cy="44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8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"/>
              <p:cNvSpPr txBox="1">
                <a:spLocks noChangeArrowheads="1"/>
              </p:cNvSpPr>
              <p:nvPr/>
            </p:nvSpPr>
            <p:spPr bwMode="auto">
              <a:xfrm>
                <a:off x="0" y="-27384"/>
                <a:ext cx="8839200" cy="2267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 dirty="0" smtClean="0">
                    <a:latin typeface="Arial" charset="0"/>
                  </a:rPr>
                  <a:t>A integral indefinida da função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pt-BR" alt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alt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altLang="pt-BR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alt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alt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altLang="pt-B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altLang="pt-BR" i="1">
                            <a:latin typeface="Cambria Math"/>
                          </a:rPr>
                          <m:t>𝑥𝑙𝑛</m:t>
                        </m:r>
                        <m:r>
                          <a:rPr lang="pt-BR" altLang="pt-BR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pt-BR" altLang="pt-BR" dirty="0" smtClean="0">
                    <a:latin typeface="Arial" charset="0"/>
                  </a:rPr>
                  <a:t>, com a&gt;0, </a:t>
                </a:r>
                <a:r>
                  <a:rPr lang="pt-BR" altLang="pt-BR" smtClean="0">
                    <a:latin typeface="Arial" charset="0"/>
                  </a:rPr>
                  <a:t>a≠1, é </a:t>
                </a:r>
                <a:r>
                  <a:rPr lang="pt-BR" altLang="pt-BR" dirty="0" smtClean="0">
                    <a:latin typeface="Arial" charset="0"/>
                  </a:rPr>
                  <a:t>a função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pt-BR" altLang="pt-BR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pt-BR" alt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alt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altLang="pt-BR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pt-BR" altLang="pt-BR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pt-BR" alt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altLang="pt-BR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pt-BR" altLang="pt-BR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pt-BR" alt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alt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pt-BR" altLang="pt-BR" dirty="0" smtClean="0">
                    <a:latin typeface="Arial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 dirty="0" smtClean="0">
                    <a:latin typeface="Arial" charset="0"/>
                  </a:rPr>
                  <a:t>(função logarítmica na base </a:t>
                </a:r>
                <a:r>
                  <a:rPr lang="pt-BR" altLang="pt-BR" i="1" dirty="0" smtClean="0">
                    <a:latin typeface="Arial" charset="0"/>
                  </a:rPr>
                  <a:t>a </a:t>
                </a:r>
                <a:r>
                  <a:rPr lang="pt-BR" altLang="pt-BR" dirty="0" smtClean="0">
                    <a:latin typeface="Arial" charset="0"/>
                  </a:rPr>
                  <a:t>do módulo de</a:t>
                </a:r>
                <a:r>
                  <a:rPr lang="pt-BR" altLang="pt-BR" i="1" dirty="0" smtClean="0">
                    <a:latin typeface="Arial" charset="0"/>
                  </a:rPr>
                  <a:t> x</a:t>
                </a:r>
                <a:r>
                  <a:rPr lang="pt-BR" altLang="pt-BR" dirty="0" smtClean="0">
                    <a:latin typeface="Arial" charset="0"/>
                  </a:rPr>
                  <a:t>)</a:t>
                </a:r>
                <a:endParaRPr lang="pt-BR" altLang="pt-BR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27384"/>
                <a:ext cx="8839200" cy="2267672"/>
              </a:xfrm>
              <a:prstGeom prst="rect">
                <a:avLst/>
              </a:prstGeom>
              <a:blipFill rotWithShape="1">
                <a:blip r:embed="rId2"/>
                <a:stretch>
                  <a:fillRect l="-138" t="-3495" r="-138" b="-77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92" y="2442400"/>
            <a:ext cx="9144000" cy="44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1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TC101859861[[fn=Feira de negócios]]</Template>
  <TotalTime>6117</TotalTime>
  <Words>170</Words>
  <Application>Microsoft Office PowerPoint</Application>
  <PresentationFormat>Apresentação na tela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Brolezzi</dc:creator>
  <cp:lastModifiedBy>Brolezzi</cp:lastModifiedBy>
  <cp:revision>149</cp:revision>
  <dcterms:created xsi:type="dcterms:W3CDTF">2014-03-27T20:02:54Z</dcterms:created>
  <dcterms:modified xsi:type="dcterms:W3CDTF">2020-03-24T12:06:01Z</dcterms:modified>
</cp:coreProperties>
</file>