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79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54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54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44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47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42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5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70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90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41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99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0E1D6-A675-4D9B-B38F-F3F8A675EA3D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33444-0D79-467D-9213-638ED62CA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37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rolezzi@usp.b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3600" b="1" dirty="0"/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Arial" charset="0"/>
              </a:rPr>
              <a:t>INTEGRAIS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0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charset="0"/>
              </a:rPr>
              <a:t/>
            </a:r>
            <a:br>
              <a:rPr lang="pt-BR" altLang="pt-BR" sz="2400" b="1" dirty="0">
                <a:latin typeface="Arial" charset="0"/>
              </a:rPr>
            </a:b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charset="0"/>
              </a:rPr>
              <a:t>Antonio Carlos </a:t>
            </a:r>
            <a:r>
              <a:rPr lang="pt-BR" altLang="pt-BR" sz="2400" b="1" dirty="0" smtClean="0">
                <a:latin typeface="Arial" charset="0"/>
              </a:rPr>
              <a:t>Brolezzi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 smtClean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 smtClean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1094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f(x)=2x,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∙2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478803"/>
              </a:xfrm>
              <a:prstGeom prst="rect">
                <a:avLst/>
              </a:prstGeom>
              <a:blipFill rotWithShape="1">
                <a:blip r:embed="rId3"/>
                <a:stretch>
                  <a:fillRect t="-6198" b="-33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9664" y="4482986"/>
            <a:ext cx="5958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A’(x)=2x.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não conhecemos a área entre 0 e x.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14" r="-1379" b="-182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" y="2169156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"/>
              <p:cNvSpPr txBox="1">
                <a:spLocks noChangeArrowheads="1"/>
              </p:cNvSpPr>
              <p:nvPr/>
            </p:nvSpPr>
            <p:spPr bwMode="auto">
              <a:xfrm>
                <a:off x="2987824" y="4433044"/>
                <a:ext cx="595888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Mas conhecemos a taxa de variação instantânea dessa área: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4433044"/>
                <a:ext cx="5958880" cy="2308324"/>
              </a:xfrm>
              <a:prstGeom prst="rect">
                <a:avLst/>
              </a:prstGeom>
              <a:blipFill rotWithShape="1">
                <a:blip r:embed="rId4"/>
                <a:stretch>
                  <a:fillRect l="-1534" t="-3958" r="-3579" b="-8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1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latin typeface="Arial" charset="0"/>
              </a:rPr>
              <a:t>Descobrir a função área a partir da sua taxa de variação instantânea é integrar a função.</a:t>
            </a:r>
            <a:endParaRPr lang="pt-BR" altLang="pt-BR" sz="3600" b="1" dirty="0">
              <a:latin typeface="Arial" charset="0"/>
            </a:endParaRPr>
          </a:p>
        </p:txBody>
      </p:sp>
      <p:pic>
        <p:nvPicPr>
          <p:cNvPr id="697347" name="Picture 3" descr="Archime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73350"/>
            <a:ext cx="3403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0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8370" name="Text Box 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067175" cy="5212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pt-BR" sz="3600" b="1" dirty="0" smtClean="0">
                    <a:latin typeface="Arial" charset="0"/>
                  </a:rPr>
                  <a:t>Arquimedes aplicou a ideia </a:t>
                </a:r>
                <a:r>
                  <a:rPr lang="pt-BR" altLang="pt-BR" sz="3600" b="1" dirty="0">
                    <a:latin typeface="Arial" charset="0"/>
                  </a:rPr>
                  <a:t>da decomposição e composição de figuras </a:t>
                </a:r>
                <a:r>
                  <a:rPr lang="pt-BR" altLang="pt-BR" sz="3600" b="1" dirty="0" smtClean="0">
                    <a:latin typeface="Arial" charset="0"/>
                  </a:rPr>
                  <a:t>e </a:t>
                </a:r>
                <a:r>
                  <a:rPr lang="pt-BR" altLang="pt-BR" sz="3600" b="1" dirty="0">
                    <a:latin typeface="Arial" charset="0"/>
                  </a:rPr>
                  <a:t>calculou </a:t>
                </a:r>
                <a:r>
                  <a:rPr lang="pt-BR" altLang="pt-BR" sz="3600" b="1" dirty="0" smtClean="0">
                    <a:latin typeface="Arial" charset="0"/>
                  </a:rPr>
                  <a:t>a primeira integral, da função </a:t>
                </a:r>
                <a14:m>
                  <m:oMath xmlns:m="http://schemas.openxmlformats.org/officeDocument/2006/math">
                    <m:r>
                      <a:rPr lang="pt-BR" altLang="pt-BR" sz="3600" b="1" i="1" smtClean="0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pt-BR" altLang="pt-BR" sz="36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1" i="1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pt-BR" altLang="pt-BR" sz="3600" b="1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1" i="1" smtClean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pt-BR" altLang="pt-BR" sz="3600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BR" altLang="pt-BR" sz="3600" b="1" dirty="0" smtClean="0">
                    <a:latin typeface="Arial" charset="0"/>
                  </a:rPr>
                  <a:t>.</a:t>
                </a:r>
                <a:endParaRPr lang="pt-BR" altLang="pt-BR" sz="3600" b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98370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4067175" cy="5212068"/>
              </a:xfrm>
              <a:prstGeom prst="rect">
                <a:avLst/>
              </a:prstGeom>
              <a:blipFill rotWithShape="1">
                <a:blip r:embed="rId2"/>
                <a:stretch>
                  <a:fillRect l="-4498" t="-1754" r="-5847" b="-11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 descr="Archimedes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4572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68313" y="5872163"/>
            <a:ext cx="833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600" b="1">
                <a:latin typeface="Arial" charset="0"/>
              </a:rPr>
              <a:t>Arquimedes de Siracusa (287-212 aC)</a:t>
            </a:r>
          </a:p>
        </p:txBody>
      </p:sp>
    </p:spTree>
    <p:extLst>
      <p:ext uri="{BB962C8B-B14F-4D97-AF65-F5344CB8AC3E}">
        <p14:creationId xmlns:p14="http://schemas.microsoft.com/office/powerpoint/2010/main" val="41074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370"/>
            <a:ext cx="9125694" cy="45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 problema resolvido por Arquimedes pode ser entendido como: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Sob o gráfico da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qual a área entre 0 e 1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?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621" t="-3968" r="-2069" b="-9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9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92246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215377" y="490225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?</a:t>
            </a:r>
            <a:endParaRPr lang="pt-BR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" y="-27384"/>
                <a:ext cx="88392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 problema resolvido por Arquimedes pode ser entendido como: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Sob o gráfico da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qual a área entre 0 e 1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?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-27384"/>
                <a:ext cx="88392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621" t="-3968" r="-2069" b="-9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9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302009"/>
            <a:ext cx="9180512" cy="45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Por simetria, sabemos que a área entre 0 e 1 é igual à área entre -1 e 0.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2854"/>
            <a:ext cx="9144000" cy="456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retângulo abaixo tem área 2.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76873"/>
            <a:ext cx="9176012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Para encontrar a área sob o gráfico basta encontrar a área da forma abaixo, chamada de segmento parabólico.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92854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Arquimedes resolveu isso? Inserindo um triângulo no segmento parabólico.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254566"/>
            <a:ext cx="9146557" cy="463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8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238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Esse triângulo tem área 1, pois é metade do retângulo de área 2.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90647"/>
            <a:ext cx="9203271" cy="459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Falta ainda um pedaço da área do segmento. Arquimedes inseriu mais dois triângulos ali.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253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soma das áreas desses triângulos é ¼ (pode-se mostrar isso).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0238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Ainda falta um pedaço da borda. Arquimedes inseriu outros 4 triângulos.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7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2465"/>
            <a:ext cx="9117779" cy="45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Pode-se mostrar que a soma das áreas dos triângulos vermelhos é 1/16.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2465"/>
            <a:ext cx="9117779" cy="45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Arquimedes viu que que a área do segmento é dada pela soma de uma PG infinita.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048"/>
            <a:ext cx="9135504" cy="44293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99392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Arquimedes viu que que a área do segmento é dada pela soma de uma PG infinita: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907704" y="1556792"/>
                <a:ext cx="433663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1+</m:t>
                      </m:r>
                      <m:f>
                        <m:fPr>
                          <m:ctrlPr>
                            <a:rPr lang="pt-B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16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64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256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+…=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556792"/>
                <a:ext cx="4336636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6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048"/>
            <a:ext cx="9135504" cy="44293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99392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Arquimedes viu que que a área do segmento é dada pela soma de uma PG infinita: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907704" y="1556792"/>
                <a:ext cx="4178452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pt-B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64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256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+…=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dirty="0" smtClean="0"/>
                  <a:t> </a:t>
                </a:r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556792"/>
                <a:ext cx="4178452" cy="6161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28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2308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0556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Logo, a área do segmento parabólico é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92855"/>
            <a:ext cx="9144000" cy="456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0556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Podemos deduzir que as áreas sob o gráfico são iguais a 1/3.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006"/>
            <a:ext cx="9191118" cy="46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332656" y="4437252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A(x)=?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área entre 0 e x sob a parábola de equação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 é iguais a 1/3 do triângulo inscrito no segmento parabólico.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t="-3968" r="-12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área entre 0 e x sob a parábola de equação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 é iguais a 1/3 do triângulo inscrito no segmento parabólico.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blipFill rotWithShape="1">
                <a:blip r:embed="rId2"/>
                <a:stretch>
                  <a:fillRect t="-3968" r="-12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2204864"/>
            <a:ext cx="9143836" cy="462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4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341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055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Essa é a primeira integral da história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derivada da função área A(x) é a própria função f(x):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ewton 1643-1727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358900"/>
            <a:ext cx="3403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47011" y="5752022"/>
            <a:ext cx="4497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/>
              <a:t>Sir Isaac Newton </a:t>
            </a:r>
            <a:r>
              <a:rPr lang="pt-BR" altLang="pt-BR" sz="2400" b="1" dirty="0" smtClean="0"/>
              <a:t>(1642-1727)</a:t>
            </a:r>
            <a:endParaRPr lang="pt-BR" altLang="pt-BR" sz="2400" b="1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/>
              <a:t>Newton teria criado o Cálculo Diferencial e Integral entre 1665 e 1666, quando o Trinity College foi fechado por causa da peste.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30423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ewton 1643-1727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87413"/>
            <a:ext cx="3429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/>
              <a:t>Newton deixou cerca de 5000 páginas de manuscritos sem publicação.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47011" y="6135687"/>
            <a:ext cx="4497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/>
              <a:t>Sir Isaac Newton </a:t>
            </a:r>
            <a:r>
              <a:rPr lang="pt-BR" altLang="pt-BR" sz="2400" b="1" dirty="0" smtClean="0"/>
              <a:t>(1642-1727)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522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eibniz 1646-1716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358900"/>
            <a:ext cx="3403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71600" y="5855777"/>
            <a:ext cx="6308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 err="1"/>
              <a:t>Gottfried</a:t>
            </a:r>
            <a:r>
              <a:rPr lang="pt-BR" altLang="pt-BR" sz="2400" b="1" dirty="0"/>
              <a:t> Wilhelm von Leibniz </a:t>
            </a:r>
            <a:r>
              <a:rPr lang="pt-BR" altLang="pt-BR" sz="2400" b="1" dirty="0" smtClean="0"/>
              <a:t>(1646-1716)</a:t>
            </a:r>
            <a:endParaRPr lang="pt-BR" altLang="pt-BR" sz="2400" b="1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dirty="0"/>
              <a:t>Em 1673 Leibniz viajou a Londres, onde </a:t>
            </a:r>
            <a:r>
              <a:rPr lang="pt-BR" altLang="pt-BR" sz="2400" dirty="0" smtClean="0"/>
              <a:t>comprou um livro de </a:t>
            </a:r>
            <a:r>
              <a:rPr lang="pt-BR" altLang="pt-BR" sz="2400" dirty="0" err="1" smtClean="0"/>
              <a:t>Barrow</a:t>
            </a:r>
            <a:r>
              <a:rPr lang="pt-BR" altLang="pt-BR" sz="2400" dirty="0" smtClean="0"/>
              <a:t> e tornou-se </a:t>
            </a:r>
            <a:r>
              <a:rPr lang="pt-BR" altLang="pt-BR" sz="2400" dirty="0"/>
              <a:t>membro da Royal </a:t>
            </a:r>
            <a:r>
              <a:rPr lang="pt-BR" altLang="pt-BR" sz="2400" dirty="0" err="1"/>
              <a:t>Society</a:t>
            </a:r>
            <a:r>
              <a:rPr lang="pt-BR" altLang="pt-BR" sz="2400" dirty="0"/>
              <a:t>. </a:t>
            </a:r>
            <a:r>
              <a:rPr lang="pt-BR" altLang="pt-BR" sz="2400" dirty="0" smtClean="0"/>
              <a:t>É possível que tenha </a:t>
            </a:r>
            <a:r>
              <a:rPr lang="pt-BR" altLang="pt-BR" sz="2400" dirty="0"/>
              <a:t>lido manuscritos de Newton.</a:t>
            </a:r>
          </a:p>
        </p:txBody>
      </p:sp>
    </p:spTree>
    <p:extLst>
      <p:ext uri="{BB962C8B-B14F-4D97-AF65-F5344CB8AC3E}">
        <p14:creationId xmlns:p14="http://schemas.microsoft.com/office/powerpoint/2010/main" val="14076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ibniz 1646-1716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87413"/>
            <a:ext cx="41529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/>
              <a:t>Em 1676 Leibniz cria o Cálculo com uma notação bem diferente de Newton. Sua notação prevaleceu até hoje.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pt-BR" altLang="pt-BR" sz="24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71600" y="6063679"/>
            <a:ext cx="6308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 err="1"/>
              <a:t>Gottfried</a:t>
            </a:r>
            <a:r>
              <a:rPr lang="pt-BR" altLang="pt-BR" sz="2400" b="1" dirty="0"/>
              <a:t> Wilhelm von Leibniz </a:t>
            </a:r>
            <a:r>
              <a:rPr lang="pt-BR" altLang="pt-BR" sz="2400" b="1" dirty="0" smtClean="0"/>
              <a:t>(1646-1716)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295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840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(f é derivada de A)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então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pt-BR" altLang="pt-BR" sz="36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(F é uma primitiva de f).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840056"/>
              </a:xfrm>
              <a:prstGeom prst="rect">
                <a:avLst/>
              </a:prstGeom>
              <a:blipFill rotWithShape="1">
                <a:blip r:embed="rId2"/>
                <a:stretch>
                  <a:fillRect t="-4967" b="-115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" y="2330599"/>
            <a:ext cx="9123249" cy="455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Dada uma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𝑡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endParaRPr lang="pt-BR" altLang="pt-BR" sz="3600" b="0" i="1" dirty="0" smtClean="0">
                  <a:latin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>
                    <a:latin typeface="Arial" charset="0"/>
                  </a:rPr>
                  <a:t>continua em [</a:t>
                </a:r>
                <a:r>
                  <a:rPr lang="pt-BR" altLang="pt-BR" sz="3600" dirty="0" err="1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], definimos a função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 b="0" i="0" smtClean="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pt-BR" altLang="pt-BR" sz="3600" dirty="0" smtClean="0">
                    <a:latin typeface="Arial" charset="0"/>
                  </a:rPr>
                  <a:t>, tal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blipFill rotWithShape="1">
                <a:blip r:embed="rId3"/>
                <a:stretch>
                  <a:fillRect t="-4808" b="-67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83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Dada uma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𝑡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endParaRPr lang="pt-BR" altLang="pt-BR" sz="3600" b="0" i="1" dirty="0" smtClean="0">
                  <a:latin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>
                    <a:latin typeface="Arial" charset="0"/>
                  </a:rPr>
                  <a:t>continua em [</a:t>
                </a:r>
                <a:r>
                  <a:rPr lang="pt-BR" altLang="pt-BR" sz="3600" dirty="0" err="1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], definimos a função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 b="0" i="0" smtClean="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pt-BR" altLang="pt-BR" sz="3600" dirty="0" smtClean="0">
                    <a:latin typeface="Arial" charset="0"/>
                  </a:rPr>
                  <a:t>, tal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blipFill rotWithShape="1">
                <a:blip r:embed="rId2"/>
                <a:stretch>
                  <a:fillRect t="-4808" b="-67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055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altLang="pt-BR" sz="3600" b="0" i="0" smtClean="0">
                          <a:latin typeface="Cambria Math"/>
                        </a:rPr>
                        <m:t>g</m:t>
                      </m:r>
                      <m:d>
                        <m:dPr>
                          <m:ctrlPr>
                            <a:rPr lang="pt-BR" altLang="pt-BR" sz="3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pt-BR" altLang="pt-BR" sz="36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(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sup>
                      <m:e>
                        <m:r>
                          <a:rPr lang="pt-BR" altLang="pt-BR" sz="36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i="1">
                            <a:latin typeface="Cambria Math"/>
                          </a:rPr>
                          <m:t>𝑑𝑡</m:t>
                        </m:r>
                        <m:r>
                          <a:rPr lang="pt-BR" altLang="pt-BR" sz="3600" i="1">
                            <a:latin typeface="Cambria Math"/>
                          </a:rPr>
                          <m:t>=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(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055756"/>
              </a:xfrm>
              <a:prstGeom prst="rect">
                <a:avLst/>
              </a:prstGeom>
              <a:blipFill rotWithShape="1">
                <a:blip r:embed="rId2"/>
                <a:stretch>
                  <a:fillRect b="-6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5231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Teorema Fundamental do Cálculo (Parte I)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Dada uma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𝑡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endParaRPr lang="pt-BR" altLang="pt-BR" sz="3600" b="0" i="1" dirty="0" smtClean="0">
                  <a:latin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>
                    <a:latin typeface="Arial" charset="0"/>
                  </a:rPr>
                  <a:t>continua em [</a:t>
                </a:r>
                <a:r>
                  <a:rPr lang="pt-BR" altLang="pt-BR" sz="3600" dirty="0" err="1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], então a função g definida por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 b="0" i="0" smtClean="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pt-BR" altLang="pt-BR" sz="3600" dirty="0" smtClean="0">
                    <a:latin typeface="Arial" charset="0"/>
                  </a:rPr>
                  <a:t>,</a:t>
                </a:r>
                <a14:m>
                  <m:oMath xmlns:m="http://schemas.openxmlformats.org/officeDocument/2006/math">
                    <m:r>
                      <a:rPr lang="pt-BR" altLang="pt-BR" sz="3600" b="0" i="0" smtClean="0">
                        <a:latin typeface="Cambria Math"/>
                      </a:rPr>
                      <m:t>  </m:t>
                    </m:r>
                    <m:r>
                      <a:rPr lang="pt-BR" altLang="pt-BR" sz="3600" b="0" i="1" smtClean="0">
                        <a:latin typeface="Cambria Math"/>
                      </a:rPr>
                      <m:t>𝑎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𝑏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endParaRPr lang="pt-BR" altLang="pt-BR" sz="3600" b="0" dirty="0" smtClean="0">
                  <a:latin typeface="Arial" charset="0"/>
                  <a:ea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é contínua em [</a:t>
                </a:r>
                <a:r>
                  <a:rPr lang="pt-BR" altLang="pt-BR" sz="3600" dirty="0" err="1" smtClean="0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 e derivável em (</a:t>
                </a:r>
                <a:r>
                  <a:rPr lang="pt-BR" altLang="pt-BR" sz="3600" dirty="0" err="1" smtClean="0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) e</a:t>
                </a:r>
                <a14:m>
                  <m:oMath xmlns:m="http://schemas.openxmlformats.org/officeDocument/2006/math">
                    <m:r>
                      <a:rPr lang="pt-BR" altLang="pt-BR" sz="36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5231112"/>
              </a:xfrm>
              <a:prstGeom prst="rect">
                <a:avLst/>
              </a:prstGeom>
              <a:blipFill rotWithShape="1">
                <a:blip r:embed="rId2"/>
                <a:stretch>
                  <a:fillRect l="-2000" t="-1748" r="-2000" b="-34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16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055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altLang="pt-BR" sz="3600" b="0" i="0" smtClean="0">
                          <a:latin typeface="Cambria Math"/>
                        </a:rPr>
                        <m:t>g</m:t>
                      </m:r>
                      <m:d>
                        <m:dPr>
                          <m:ctrlPr>
                            <a:rPr lang="pt-BR" altLang="pt-BR" sz="3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pt-BR" altLang="pt-BR" sz="36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(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sup>
                      <m:e>
                        <m:r>
                          <a:rPr lang="pt-BR" altLang="pt-BR" sz="36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i="1">
                            <a:latin typeface="Cambria Math"/>
                          </a:rPr>
                          <m:t>𝑑𝑡</m:t>
                        </m:r>
                        <m:r>
                          <a:rPr lang="pt-BR" altLang="pt-BR" sz="3600" i="1">
                            <a:latin typeface="Cambria Math"/>
                          </a:rPr>
                          <m:t>=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(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055756"/>
              </a:xfrm>
              <a:prstGeom prst="rect">
                <a:avLst/>
              </a:prstGeom>
              <a:blipFill rotWithShape="1">
                <a:blip r:embed="rId2"/>
                <a:stretch>
                  <a:fillRect b="-6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, 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onde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blipFill rotWithShape="1">
                <a:blip r:embed="rId2"/>
                <a:stretch>
                  <a:fillRect b="-112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0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4179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Teorema Fundamental do Cálculo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(Parte II):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 smtClean="0"/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/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/>
                  <a:t>Se </a:t>
                </a:r>
                <a:r>
                  <a:rPr lang="pt-BR" altLang="pt-BR" sz="3600" i="1" dirty="0" smtClean="0"/>
                  <a:t>f</a:t>
                </a:r>
                <a:r>
                  <a:rPr lang="pt-BR" altLang="pt-BR" sz="3600" dirty="0" smtClean="0"/>
                  <a:t> for contínua em [</a:t>
                </a:r>
                <a:r>
                  <a:rPr lang="pt-BR" altLang="pt-BR" sz="3600" dirty="0" err="1" smtClean="0"/>
                  <a:t>a,b</a:t>
                </a:r>
                <a:r>
                  <a:rPr lang="pt-BR" altLang="pt-BR" sz="3600" dirty="0" smtClean="0"/>
                  <a:t>], então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=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𝑏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−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𝑎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, </m:t>
                        </m:r>
                      </m:e>
                    </m:nary>
                  </m:oMath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onde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4179734"/>
              </a:xfrm>
              <a:prstGeom prst="rect">
                <a:avLst/>
              </a:prstGeom>
              <a:blipFill rotWithShape="1">
                <a:blip r:embed="rId2"/>
                <a:stretch>
                  <a:fillRect t="-2190" b="-46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0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, 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onde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blipFill rotWithShape="1">
                <a:blip r:embed="rId2"/>
                <a:stretch>
                  <a:fillRect b="-112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077"/>
            <a:ext cx="9194430" cy="45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0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456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Teorema da Variação Total: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. 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456955"/>
              </a:xfrm>
              <a:prstGeom prst="rect">
                <a:avLst/>
              </a:prstGeom>
              <a:blipFill rotWithShape="1">
                <a:blip r:embed="rId2"/>
                <a:stretch>
                  <a:fillRect t="-37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456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Teorema da Variação Total:</a:t>
                </a:r>
              </a:p>
              <a:p>
                <a:pPr algn="ctr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i="1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i="1">
                              <a:latin typeface="Cambria Math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pt-BR" altLang="pt-BR" sz="3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i="1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i="1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i="1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a:rPr lang="pt-BR" altLang="pt-BR" sz="3600" i="1">
                              <a:latin typeface="Cambria Math"/>
                            </a:rPr>
                            <m:t>−</m:t>
                          </m:r>
                          <m:r>
                            <a:rPr lang="pt-BR" altLang="pt-BR" sz="3600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pt-BR" altLang="pt-BR" sz="3600" i="1">
                              <a:latin typeface="Cambria Math"/>
                            </a:rPr>
                            <m:t>. </m:t>
                          </m:r>
                        </m:e>
                      </m:nary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 smtClean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456955"/>
              </a:xfrm>
              <a:prstGeom prst="rect">
                <a:avLst/>
              </a:prstGeom>
              <a:blipFill rotWithShape="1">
                <a:blip r:embed="rId2"/>
                <a:stretch>
                  <a:fillRect t="-37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077"/>
            <a:ext cx="9194430" cy="45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0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29005" cy="462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0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2"/>
              <p:cNvSpPr txBox="1">
                <a:spLocks noChangeArrowheads="1"/>
              </p:cNvSpPr>
              <p:nvPr/>
            </p:nvSpPr>
            <p:spPr bwMode="auto">
              <a:xfrm>
                <a:off x="24796" y="548680"/>
                <a:ext cx="8839200" cy="5287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pt-BR" altLang="pt-BR" sz="3600" dirty="0" smtClean="0">
                    <a:latin typeface="Arial" charset="0"/>
                  </a:rPr>
                  <a:t>Se um objeto se move ao longo de uma reta com função posição dada por s(t), então sua velocidade é v(t)=s’(t) (a velocidade é a derivada, ou taxa de variação instantânea, da função posição).</a:t>
                </a:r>
              </a:p>
              <a:p>
                <a:pPr algn="ctr">
                  <a:spcBef>
                    <a:spcPct val="0"/>
                  </a:spcBef>
                  <a:buNone/>
                </a:pPr>
                <a:r>
                  <a:rPr lang="pt-BR" altLang="pt-BR" sz="3600" dirty="0" smtClean="0">
                    <a:latin typeface="Arial" charset="0"/>
                  </a:rPr>
                  <a:t>Logo, </a:t>
                </a:r>
              </a:p>
              <a:p>
                <a:pPr algn="ctr">
                  <a:spcBef>
                    <a:spcPct val="0"/>
                  </a:spcBef>
                  <a:buNone/>
                </a:pPr>
                <a:endParaRPr lang="pt-BR" altLang="pt-BR" sz="360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𝑣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=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𝑠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𝑏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−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𝑠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𝑎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 </m:t>
                        </m:r>
                      </m:e>
                    </m:nary>
                    <m:r>
                      <a:rPr lang="pt-BR" altLang="pt-BR" sz="3600" b="0" i="1" smtClean="0">
                        <a:latin typeface="Cambria Math"/>
                      </a:rPr>
                      <m:t> é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o deslocamento do objetos entre t=a e t=b.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96" y="548680"/>
                <a:ext cx="8839200" cy="5287730"/>
              </a:xfrm>
              <a:prstGeom prst="rect">
                <a:avLst/>
              </a:prstGeom>
              <a:blipFill rotWithShape="1">
                <a:blip r:embed="rId2"/>
                <a:stretch>
                  <a:fillRect l="-1034" t="-1730" r="-2897" b="-34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2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538587"/>
            <a:ext cx="11473888" cy="572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2"/>
              <p:cNvSpPr txBox="1">
                <a:spLocks noChangeArrowheads="1"/>
              </p:cNvSpPr>
              <p:nvPr/>
            </p:nvSpPr>
            <p:spPr bwMode="auto">
              <a:xfrm>
                <a:off x="611560" y="2420888"/>
                <a:ext cx="8839200" cy="1963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pt-BR" altLang="pt-BR" sz="3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i="1">
                              <a:latin typeface="Cambria Math"/>
                            </a:rPr>
                            <m:t>𝑏</m:t>
                          </m:r>
                        </m:e>
                      </m:d>
                      <m:r>
                        <a:rPr lang="pt-BR" altLang="pt-BR" sz="3600" i="1">
                          <a:latin typeface="Cambria Math"/>
                        </a:rPr>
                        <m:t>−</m:t>
                      </m:r>
                      <m:r>
                        <a:rPr lang="pt-BR" altLang="pt-BR" sz="3600" i="1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pt-BR" altLang="pt-BR" sz="3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i="1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𝑣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420888"/>
                <a:ext cx="8839200" cy="19637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3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0115" y="1013827"/>
            <a:ext cx="11760747" cy="58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2"/>
              <p:cNvSpPr txBox="1">
                <a:spLocks noChangeArrowheads="1"/>
              </p:cNvSpPr>
              <p:nvPr/>
            </p:nvSpPr>
            <p:spPr bwMode="auto">
              <a:xfrm>
                <a:off x="0" y="-17156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 smtClean="0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BR" altLang="pt-BR" sz="3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pt-BR" altLang="pt-BR" sz="3600" b="0" i="1" smtClean="0">
                          <a:latin typeface="Cambria Math"/>
                        </a:rPr>
                        <m:t>𝑡</m:t>
                      </m:r>
                      <m:r>
                        <a:rPr lang="pt-BR" altLang="pt-BR" sz="36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pt-BR" altLang="pt-BR" sz="3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17156"/>
                <a:ext cx="8839200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2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0115" y="1013827"/>
            <a:ext cx="11760747" cy="58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2"/>
              <p:cNvSpPr txBox="1">
                <a:spLocks noChangeArrowheads="1"/>
              </p:cNvSpPr>
              <p:nvPr/>
            </p:nvSpPr>
            <p:spPr bwMode="auto">
              <a:xfrm>
                <a:off x="-252536" y="-17156"/>
                <a:ext cx="10116616" cy="1348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𝑣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r>
                        <a:rPr lang="pt-BR" altLang="pt-BR" sz="3600" i="1" smtClean="0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−</m:t>
                      </m:r>
                      <m:r>
                        <a:rPr lang="pt-BR" altLang="pt-BR" sz="3600" b="0" i="1" smtClean="0">
                          <a:latin typeface="Cambria Math"/>
                        </a:rPr>
                        <m:t>𝑠</m:t>
                      </m:r>
                      <m:r>
                        <a:rPr lang="pt-BR" altLang="pt-BR" sz="3600" b="0" i="1" smtClean="0">
                          <a:latin typeface="Cambria Math"/>
                        </a:rPr>
                        <m:t>(</m:t>
                      </m:r>
                      <m:r>
                        <a:rPr lang="pt-BR" altLang="pt-BR" sz="3600" b="0" i="1" smtClean="0">
                          <a:latin typeface="Cambria Math"/>
                        </a:rPr>
                        <m:t>𝑎</m:t>
                      </m:r>
                      <m:r>
                        <a:rPr lang="pt-BR" altLang="pt-BR" sz="3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52536" y="-17156"/>
                <a:ext cx="10116616" cy="13489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7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9036496" cy="100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796" y="548680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3600" dirty="0" smtClean="0">
                <a:latin typeface="Arial" charset="0"/>
              </a:rPr>
              <a:t>Exercícios típicos de um livro de Cálculo: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48135" name="Picture 7" descr="http://i51.tinypic.com/10eiz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27" y="3573016"/>
            <a:ext cx="39814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796" y="548680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3600" dirty="0" smtClean="0">
                <a:latin typeface="Arial" charset="0"/>
              </a:rPr>
              <a:t>Exercícios típicos de um livro de Cálculo: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" y="1340768"/>
            <a:ext cx="9102059" cy="118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https://media.giphy.com/media/46LMaiLUFRkoU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46" y="299695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796" y="548680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3600" dirty="0" smtClean="0">
                <a:latin typeface="Arial" charset="0"/>
              </a:rPr>
              <a:t>Exercícios típicos de um livro de Cálculo: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68760"/>
            <a:ext cx="9205664" cy="9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http://cdn.1millionwomen.com.au/media/large_image/winnie_honey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47" y="2996952"/>
            <a:ext cx="38100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796" y="548680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3600" dirty="0" smtClean="0">
                <a:latin typeface="Arial" charset="0"/>
              </a:rPr>
              <a:t>Exercícios típicos de um livro de Cálculo: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1268760"/>
            <a:ext cx="9205664" cy="93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http://www.wicklowmontessoriprimaryschoolcoders.me/coders2/niall/images/gop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33" y="2708920"/>
            <a:ext cx="557212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1" y="0"/>
            <a:ext cx="862149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3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99928" y="3879046"/>
            <a:ext cx="595888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Na função constante f(x)=4, a área entre 0 e x é dada por A(x)=4x. A taxa de variação instantânea da área é A’(x)=4.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861"/>
            <a:ext cx="9144000" cy="46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00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2239785"/>
            <a:ext cx="9175754" cy="464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2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341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9664" y="4482986"/>
            <a:ext cx="5958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A’(x)=x.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1468</Words>
  <Application>Microsoft Office PowerPoint</Application>
  <PresentationFormat>Apresentação na tela (4:3)</PresentationFormat>
  <Paragraphs>114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5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Brolezzi</dc:creator>
  <cp:lastModifiedBy>Brolezzi</cp:lastModifiedBy>
  <cp:revision>2</cp:revision>
  <dcterms:created xsi:type="dcterms:W3CDTF">2020-08-14T11:46:26Z</dcterms:created>
  <dcterms:modified xsi:type="dcterms:W3CDTF">2020-09-10T23:32:45Z</dcterms:modified>
</cp:coreProperties>
</file>